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09" r:id="rId2"/>
    <p:sldId id="419" r:id="rId3"/>
    <p:sldId id="420" r:id="rId4"/>
    <p:sldId id="424" r:id="rId5"/>
    <p:sldId id="425" r:id="rId6"/>
    <p:sldId id="369" r:id="rId7"/>
    <p:sldId id="423" r:id="rId8"/>
    <p:sldId id="370" r:id="rId9"/>
    <p:sldId id="371" r:id="rId10"/>
    <p:sldId id="400" r:id="rId11"/>
    <p:sldId id="357" r:id="rId12"/>
    <p:sldId id="418" r:id="rId13"/>
    <p:sldId id="337" r:id="rId14"/>
    <p:sldId id="394" r:id="rId15"/>
    <p:sldId id="354" r:id="rId16"/>
    <p:sldId id="363" r:id="rId17"/>
    <p:sldId id="401" r:id="rId18"/>
    <p:sldId id="402" r:id="rId19"/>
    <p:sldId id="373" r:id="rId20"/>
    <p:sldId id="403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6" r:id="rId29"/>
    <p:sldId id="382" r:id="rId30"/>
    <p:sldId id="385" r:id="rId31"/>
    <p:sldId id="383" r:id="rId32"/>
    <p:sldId id="405" r:id="rId33"/>
    <p:sldId id="406" r:id="rId34"/>
    <p:sldId id="408" r:id="rId35"/>
    <p:sldId id="407" r:id="rId36"/>
    <p:sldId id="266" r:id="rId37"/>
  </p:sldIdLst>
  <p:sldSz cx="9144000" cy="6858000" type="screen4x3"/>
  <p:notesSz cx="7002463" cy="92360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66442" y="0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94AB4B05-41A8-44A7-8455-A8FFAB15AFBA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0247" y="4387136"/>
            <a:ext cx="5601970" cy="4156234"/>
          </a:xfrm>
          <a:prstGeom prst="rect">
            <a:avLst/>
          </a:prstGeom>
        </p:spPr>
        <p:txBody>
          <a:bodyPr vert="horz" lIns="92784" tIns="46392" rIns="92784" bIns="4639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66442" y="8772668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C31EFBED-09B7-4DDD-A19C-1D4A555A1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180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3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52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7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986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589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3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5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26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3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254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04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500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844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896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849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22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989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615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650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82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194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38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270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16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21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7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20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3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3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31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8250-9F9A-4942-AFC4-66FBB0BFC9BC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rizeniskoly.cz/cz/aktuality/otevreny-clanek-%20praha-poodhaluje-pripravenou-podobu-podpory-polytechnickeho-vzdelavani.a-2774.html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mapa/int_ph1_1.html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www.msmt.cz/strukturalni-fondy-1/harmonogram-vyzev-op-vvv" TargetMode="External"/><Relationship Id="rId4" Type="http://schemas.openxmlformats.org/officeDocument/2006/relationships/hyperlink" Target="http://www.msmt.cz/strukturalni-fondy-1/vyzvy-c-02-18-063-a-02-18-064-sablony-i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rizeniskoly.cz/cz/aktuality/prazsti-ucitele-do-roka-dostanou-nova-centra-kolegialni-podpory-civ-otevreny-clanek.a-3336.html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vyzv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sim.cz/" TargetMode="External"/><Relationship Id="rId13" Type="http://schemas.openxmlformats.org/officeDocument/2006/relationships/hyperlink" Target="http://skoly.praha.eu/88253_Radni-Ropkova-predstavila-prvni-aktivity-Memoranda-o-podpore-inovativnich-projektu-ve-vzdelavani" TargetMode="External"/><Relationship Id="rId3" Type="http://schemas.openxmlformats.org/officeDocument/2006/relationships/hyperlink" Target="http://edu.glogster.com/" TargetMode="External"/><Relationship Id="rId7" Type="http://schemas.openxmlformats.org/officeDocument/2006/relationships/hyperlink" Target="http://www.techambition.cz/" TargetMode="Externa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zectise.cz/cze/" TargetMode="External"/><Relationship Id="rId11" Type="http://schemas.openxmlformats.org/officeDocument/2006/relationships/image" Target="../media/image1.jpeg"/><Relationship Id="rId5" Type="http://schemas.openxmlformats.org/officeDocument/2006/relationships/hyperlink" Target="http://www.vcelka.cz/cs/" TargetMode="External"/><Relationship Id="rId10" Type="http://schemas.openxmlformats.org/officeDocument/2006/relationships/hyperlink" Target="http://www.geofun.cz/" TargetMode="External"/><Relationship Id="rId4" Type="http://schemas.openxmlformats.org/officeDocument/2006/relationships/hyperlink" Target="http://www.ecorinth.com/" TargetMode="External"/><Relationship Id="rId9" Type="http://schemas.openxmlformats.org/officeDocument/2006/relationships/hyperlink" Target="http://www.toglic.cz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koly.praha-mesto.cz/88296_Skolni-obedy-dostupne-pro-kazde-dite-II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icXCnlzlWNr8UIcj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koly.praha.eu/87992_Ramec-pro-podporu-infrastruktury-AKTUALIZACE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52534" y="1700808"/>
            <a:ext cx="9144000" cy="295232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nového se událo </a:t>
            </a:r>
          </a:p>
          <a:p>
            <a:pPr algn="ctr">
              <a:buNone/>
            </a:pPr>
            <a:r>
              <a:rPr lang="cs-CZ" sz="7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KAP a MAP</a:t>
            </a:r>
            <a:endParaRPr lang="cs-CZ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 bwMode="auto">
          <a:xfrm>
            <a:off x="323528" y="6237288"/>
            <a:ext cx="839187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Praha 12.03.2018</a:t>
            </a:r>
            <a:endParaRPr lang="da-DK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79388" y="5085184"/>
            <a:ext cx="8785225" cy="69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323528" y="4928455"/>
            <a:ext cx="8391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altLang="cs-CZ" sz="4000" dirty="0"/>
              <a:t>Setkání Řídícího výboru MAP MČ P10</a:t>
            </a:r>
            <a:endParaRPr lang="cs-CZ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66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Polytechnické vzdělávání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31540" y="544522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podrobnější informace na: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https://online.rizeniskoly.cz/cz/aktuality/otevreny-clanek- praha-poodhaluje-pripravenou-podobu-podpory-polytechnickeho-vzdelavani.a-2774.html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619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071546"/>
            <a:ext cx="8856984" cy="98930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Seznamte se s připravovaným projektem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</a:rPr>
              <a:t>pro žáky 5 ročníků bude připravena 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½ denní aktivita „Poznáváme řemesla a služby, která nás obklopují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“</a:t>
            </a:r>
          </a:p>
          <a:p>
            <a:pPr lvl="0" algn="l">
              <a:spcBef>
                <a:spcPct val="0"/>
              </a:spcBef>
            </a:pPr>
            <a:endParaRPr lang="cs-CZ" altLang="cs-CZ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l">
              <a:spcBef>
                <a:spcPct val="0"/>
              </a:spcBef>
            </a:pPr>
            <a:endParaRPr lang="cs-CZ" alt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32394"/>
            <a:ext cx="5472608" cy="36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3074" name="Picture 2" descr="E:\FOTOARCHÍV\MHMP\POLYTECHNICKÁ HNÍZDA\Žlutá 1 promo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59828" cy="45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774418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Polytechnická hnízda pro žáky 7 – 8 ročníků </a:t>
            </a:r>
          </a:p>
        </p:txBody>
      </p:sp>
    </p:spTree>
    <p:extLst>
      <p:ext uri="{BB962C8B-B14F-4D97-AF65-F5344CB8AC3E}">
        <p14:creationId xmlns:p14="http://schemas.microsoft.com/office/powerpoint/2010/main" val="421872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14422"/>
            <a:ext cx="8928992" cy="918434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projektu polytechnických hnízd </a:t>
            </a:r>
            <a:endParaRPr lang="cs-CZ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výuka v PH bude probíhat pravidelně 1x měsíčně po 4 hodinách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(tj. 5x za pololetí = 20 hod. pro každý celek):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výuka bude probíhat buď dopoledne nebo odpoledne dle dohody škol;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u center s jednou třídou bude nabízena kombinovaná výuka mechanika / robotika u dvou tříd dle dohody škol;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výuka žáků bude probíhat pod vedením nejen mistra, ale i učitele ZŠ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, který povede výuku žáků pod vedením mistra SŠ: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zároveň učitelé ZŠ projdou napoprvé certifikovaným kurzem, aby takový učitel mohl vést v budoucnu dílny na ZŠ, pokud k tomu budou vytvořeny podmínky;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základní škola dostane podklady pro svůj ŠVP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projekt bude zařazen do předmětu Svět a práce;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5661248"/>
          </a:xfrm>
        </p:spPr>
        <p:txBody>
          <a:bodyPr>
            <a:normAutofit fontScale="92500" lnSpcReduction="20000"/>
          </a:bodyPr>
          <a:lstStyle/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Střední odborné učiliště</a:t>
            </a:r>
          </a:p>
          <a:p>
            <a:pPr marL="0" indent="0">
              <a:buNone/>
            </a:pPr>
            <a:r>
              <a:rPr lang="cs-CZ" sz="1800" dirty="0"/>
              <a:t>       Praha 4, Ohradní 57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Akademie řemesel Praha – SŠT</a:t>
            </a:r>
          </a:p>
          <a:p>
            <a:pPr marL="0" indent="0">
              <a:buNone/>
            </a:pPr>
            <a:r>
              <a:rPr lang="cs-CZ" sz="1800" dirty="0"/>
              <a:t>       Praha 4, Zelený pruh 1294/52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SŠ- COPT</a:t>
            </a:r>
          </a:p>
          <a:p>
            <a:pPr marL="0" indent="0">
              <a:buNone/>
            </a:pPr>
            <a:r>
              <a:rPr lang="cs-CZ" sz="1800" dirty="0"/>
              <a:t>       Praha 9, Poděbradská 1/179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VOŠ a SŠSE</a:t>
            </a:r>
          </a:p>
          <a:p>
            <a:pPr marL="0" indent="0">
              <a:buNone/>
            </a:pPr>
            <a:r>
              <a:rPr lang="cs-CZ" sz="1800" dirty="0"/>
              <a:t>       Praha 9, Novovysočanská 280/48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SOŠ stavební a zahradnická</a:t>
            </a:r>
          </a:p>
          <a:p>
            <a:pPr marL="0" indent="0">
              <a:buNone/>
            </a:pPr>
            <a:r>
              <a:rPr lang="cs-CZ" sz="1800" dirty="0"/>
              <a:t>       Praha 9, Učňovská 1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SŠ elektrotechniky a strojírenství</a:t>
            </a:r>
          </a:p>
          <a:p>
            <a:pPr marL="0" indent="0">
              <a:buNone/>
            </a:pPr>
            <a:r>
              <a:rPr lang="cs-CZ" sz="1800" dirty="0"/>
              <a:t>       Praha 10, Dubečská ul.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SPŠ Na Třebešíně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cs-CZ" sz="1800" dirty="0"/>
              <a:t>Praha 10, Na Třebešíně 2299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SŠ automobilní a informatiky</a:t>
            </a:r>
          </a:p>
          <a:p>
            <a:pPr marL="0" indent="0">
              <a:buNone/>
            </a:pPr>
            <a:r>
              <a:rPr lang="cs-CZ" sz="1800" dirty="0"/>
              <a:t>       Praha 10, Weilova 1270/4</a:t>
            </a:r>
          </a:p>
          <a:p>
            <a:pPr marL="0" indent="0">
              <a:buNone/>
            </a:pPr>
            <a:r>
              <a:rPr lang="cs-CZ" sz="1800" dirty="0"/>
              <a:t>       Praha 4, Dobronická 28 – Libuš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495800" cy="5661248"/>
          </a:xfrm>
        </p:spPr>
        <p:txBody>
          <a:bodyPr>
            <a:normAutofit fontScale="92500" lnSpcReduction="20000"/>
          </a:bodyPr>
          <a:lstStyle/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SPŠS, škola </a:t>
            </a:r>
            <a:r>
              <a:rPr lang="cs-CZ" sz="2300" b="1" dirty="0" err="1">
                <a:solidFill>
                  <a:schemeClr val="tx2">
                    <a:lumMod val="75000"/>
                  </a:schemeClr>
                </a:solidFill>
              </a:rPr>
              <a:t>hl.m</a:t>
            </a:r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. Prahy</a:t>
            </a:r>
          </a:p>
          <a:p>
            <a:pPr marL="0" indent="0">
              <a:buNone/>
            </a:pPr>
            <a:r>
              <a:rPr lang="cs-CZ" sz="2300" dirty="0"/>
              <a:t>      </a:t>
            </a:r>
            <a:r>
              <a:rPr lang="cs-CZ" sz="1800" dirty="0"/>
              <a:t>Praha 1, Betlémská 4/287</a:t>
            </a:r>
            <a:endParaRPr lang="cs-CZ" sz="23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Smíchovská SPŠ</a:t>
            </a:r>
          </a:p>
          <a:p>
            <a:pPr marL="0" indent="0">
              <a:buNone/>
            </a:pPr>
            <a:r>
              <a:rPr lang="cs-CZ" sz="2300" dirty="0"/>
              <a:t>      </a:t>
            </a:r>
            <a:r>
              <a:rPr lang="cs-CZ" sz="1800" dirty="0"/>
              <a:t>Praha 5, Preslova 25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Střední škola umělecká a řemeslná</a:t>
            </a:r>
          </a:p>
          <a:p>
            <a:pPr marL="0" indent="0">
              <a:buNone/>
            </a:pPr>
            <a:r>
              <a:rPr lang="cs-CZ" sz="1800" dirty="0"/>
              <a:t>       Praha 5, Nový </a:t>
            </a:r>
            <a:r>
              <a:rPr lang="cs-CZ" sz="1800" dirty="0" err="1"/>
              <a:t>Zlíchov</a:t>
            </a:r>
            <a:r>
              <a:rPr lang="cs-CZ" sz="1800" dirty="0"/>
              <a:t> 1063/1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SPŠ dopravní, a.s.</a:t>
            </a:r>
          </a:p>
          <a:p>
            <a:pPr marL="0" indent="0">
              <a:buNone/>
            </a:pPr>
            <a:r>
              <a:rPr lang="cs-CZ" sz="1800" dirty="0"/>
              <a:t>       Praha 5, Plzeňská 298/217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Stanice techniků DDM </a:t>
            </a:r>
            <a:r>
              <a:rPr lang="cs-CZ" sz="2300" b="1" dirty="0" err="1">
                <a:solidFill>
                  <a:schemeClr val="tx2">
                    <a:lumMod val="75000"/>
                  </a:schemeClr>
                </a:solidFill>
              </a:rPr>
              <a:t>hl.m</a:t>
            </a:r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. Prahy</a:t>
            </a:r>
          </a:p>
          <a:p>
            <a:pPr marL="0" indent="0">
              <a:buNone/>
            </a:pPr>
            <a:r>
              <a:rPr lang="cs-CZ" sz="1800" dirty="0"/>
              <a:t>       Praha 6, Pod </a:t>
            </a:r>
            <a:r>
              <a:rPr lang="cs-CZ" sz="1800" dirty="0" err="1"/>
              <a:t>Juliskou</a:t>
            </a:r>
            <a:r>
              <a:rPr lang="cs-CZ" sz="1800" dirty="0"/>
              <a:t> 2a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Praha 8 – Spirála</a:t>
            </a:r>
          </a:p>
          <a:p>
            <a:pPr marL="0" indent="0">
              <a:buNone/>
            </a:pPr>
            <a:r>
              <a:rPr lang="cs-CZ" sz="1800" dirty="0"/>
              <a:t>       Praha 8, Dolákova 537/26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Praha 9</a:t>
            </a:r>
          </a:p>
          <a:p>
            <a:pPr marL="0" indent="0">
              <a:buNone/>
            </a:pPr>
            <a:r>
              <a:rPr lang="cs-CZ" sz="1800" dirty="0"/>
              <a:t>       Praha 9, Měšická 720/2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JM</a:t>
            </a:r>
          </a:p>
          <a:p>
            <a:pPr marL="0" indent="0">
              <a:buNone/>
            </a:pPr>
            <a:r>
              <a:rPr lang="cs-CZ" sz="1800" dirty="0"/>
              <a:t>       Praha 4, Šalounova 2024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Praha 4 – Hobby centrum</a:t>
            </a:r>
          </a:p>
          <a:p>
            <a:pPr marL="0" indent="0">
              <a:buNone/>
            </a:pPr>
            <a:r>
              <a:rPr lang="cs-CZ" sz="1800" dirty="0"/>
              <a:t>       Praha 4, Vltavanů 229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97660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– základy Mechaniky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9036496" cy="4725144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2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1.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s bezpečností, hygienou práce organizací práce a jednotlivého pracoviště; seznámení se první pomocí při úrazu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2.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s organizací práce a jednoduchými pracovními operacemi a postupy, základní opracování materiálů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3. cyklus</a:t>
            </a:r>
            <a:r>
              <a:rPr lang="cs-CZ" altLang="cs-CZ" sz="2200" dirty="0">
                <a:solidFill>
                  <a:prstClr val="black"/>
                </a:solidFill>
              </a:rPr>
              <a:t>: tvorba jednoduchého, technologicky nenáročného výrobku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4.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postupy při realizaci drobných prací (montáží, opravy a údržby) v domácnosti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5. cyklus</a:t>
            </a:r>
            <a:r>
              <a:rPr lang="cs-CZ" altLang="cs-CZ" sz="2200" dirty="0">
                <a:solidFill>
                  <a:prstClr val="black"/>
                </a:solidFill>
              </a:rPr>
              <a:t>: tvorba konkrétního, technologicky náročnějšího výrobku a týmová spolupráce – základy kooperace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8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800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– základy Robotiky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9036496" cy="4725144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endParaRPr lang="cs-CZ" altLang="cs-CZ" sz="8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sz="8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1.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se základním setem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mechatronické</a:t>
            </a:r>
            <a:r>
              <a:rPr lang="cs-CZ" altLang="cs-CZ" sz="2200" dirty="0">
                <a:solidFill>
                  <a:prstClr val="black"/>
                </a:solidFill>
              </a:rPr>
              <a:t> stavebnice (Hardware)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2.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se základním setem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mechatronické</a:t>
            </a:r>
            <a:r>
              <a:rPr lang="cs-CZ" altLang="cs-CZ" sz="2200" dirty="0">
                <a:solidFill>
                  <a:prstClr val="black"/>
                </a:solidFill>
              </a:rPr>
              <a:t> stavebnice (Software)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3.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robotickými sety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mechatronických</a:t>
            </a:r>
            <a:r>
              <a:rPr lang="cs-CZ" altLang="cs-CZ" sz="2200" dirty="0">
                <a:solidFill>
                  <a:prstClr val="black"/>
                </a:solidFill>
              </a:rPr>
              <a:t> stavebnic I. (Hardware i Software)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4.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robotickými sety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mechatronických</a:t>
            </a:r>
            <a:r>
              <a:rPr lang="cs-CZ" altLang="cs-CZ" sz="2200" dirty="0">
                <a:solidFill>
                  <a:prstClr val="black"/>
                </a:solidFill>
              </a:rPr>
              <a:t> stavebnic II. (Hardware i Software)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5.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3D tiskárnami (Hardware i Software)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8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800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27" y="1916832"/>
            <a:ext cx="4536504" cy="31136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Předpokládaný harmonogram projektu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121747"/>
            <a:ext cx="9144000" cy="4736253"/>
          </a:xfrm>
        </p:spPr>
        <p:txBody>
          <a:bodyPr>
            <a:noAutofit/>
          </a:bodyPr>
          <a:lstStyle/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schemeClr val="tx1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sz="2600" b="1" dirty="0">
              <a:solidFill>
                <a:schemeClr val="tx1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                                          od 3.2018 </a:t>
            </a:r>
          </a:p>
          <a:p>
            <a:pPr lvl="0" algn="l">
              <a:lnSpc>
                <a:spcPct val="9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                                       bude probíhat </a:t>
            </a:r>
          </a:p>
          <a:p>
            <a:pPr lvl="0" algn="l">
              <a:lnSpc>
                <a:spcPct val="9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                                       seznámení s PH</a:t>
            </a:r>
            <a:r>
              <a:rPr lang="cs-CZ" altLang="cs-CZ" sz="2600" dirty="0">
                <a:solidFill>
                  <a:schemeClr val="tx1"/>
                </a:solidFill>
              </a:rPr>
              <a:t>:</a:t>
            </a:r>
          </a:p>
          <a:p>
            <a:pPr lvl="1" algn="l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                            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SŠ Novovysočanská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800" b="1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09.2017 zahájena realizace pilotního projektu s MČ Praha 4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800" b="1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02.2018 bude otevřena pro školy a MČ pilotní Polytechnické hnízdo </a:t>
            </a:r>
            <a:endParaRPr lang="cs-CZ" altLang="cs-CZ" sz="1000" b="1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800" b="1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04.2018 průzkum zájmu škol o dílny pro přípravu kapacit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800" b="1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09.2018 zahájení realizace programu v plném rozsahu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500" b="1" dirty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000" i="1" dirty="0">
              <a:solidFill>
                <a:schemeClr val="tx1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743804" cy="440444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8" y="1268760"/>
            <a:ext cx="3275856" cy="24568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1560" y="1268760"/>
            <a:ext cx="4827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původní VIZE vs. REALIZACE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669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071546"/>
            <a:ext cx="8856984" cy="113331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Doplňkové aktivity navazující podpory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4869160"/>
          </a:xfrm>
        </p:spPr>
        <p:txBody>
          <a:bodyPr>
            <a:noAutofit/>
          </a:bodyPr>
          <a:lstStyle/>
          <a:p>
            <a:pPr lvl="1" algn="l">
              <a:spcBef>
                <a:spcPct val="0"/>
              </a:spcBef>
            </a:pPr>
            <a:endParaRPr lang="cs-CZ" alt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kromě těchto dvou plošných aktivit bude v rámci projektu I-KAP dále v rámci podpory zatraktivnění polytechnického vzdělávání realizována:</a:t>
            </a:r>
          </a:p>
          <a:p>
            <a:pPr lvl="0" algn="l">
              <a:spcBef>
                <a:spcPct val="0"/>
              </a:spcBef>
            </a:pPr>
            <a:endParaRPr lang="cs-CZ" altLang="cs-CZ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nabídka pro žáky ZŠ a jejich rodiče prohlubování znalostí a dovedností spojených s jednotlivými řemesly ve formě odpoledních </a:t>
            </a:r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volnočasových kroužků „Kdo umí, ten umí“ 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PolyTechBus</a:t>
            </a:r>
            <a:r>
              <a:rPr lang="en-US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- program </a:t>
            </a:r>
            <a:r>
              <a:rPr lang="en-US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mobilní</a:t>
            </a:r>
            <a:r>
              <a:rPr lang="en-US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polytechnické</a:t>
            </a:r>
            <a:r>
              <a:rPr lang="en-US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výchovy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, zaměřený především na mateřské školy a základní školy v okrajových částech Prahy</a:t>
            </a:r>
            <a:endParaRPr lang="en-US" alt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VVV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88841"/>
            <a:ext cx="9144000" cy="4869160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= cílem je podpořit znalostní kompetence  a personální kapacity škol vč. nejnutnějšího neinvestičního vybavení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500" dirty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Inkluzivní vzdělávání pro SVL </a:t>
            </a: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08/2017 do 12/2018</a:t>
            </a:r>
          </a:p>
          <a:p>
            <a:pPr algn="l"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SVL na </a:t>
            </a: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https://www.esfcr.cz/mapa/int_ph1_1.html</a:t>
            </a: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Šablony II. pro MŠ a ZŠ </a:t>
            </a: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02/2018 do 06/2019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Je rozšířená i pro ŠD, ŠK, ZUŠ a SVČ</a:t>
            </a:r>
          </a:p>
          <a:p>
            <a:pPr lvl="1" algn="l"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šablony na </a:t>
            </a: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http://www.msmt.cz/strukturalni-fondy-1/vyzvy-c-02-18-063-a-02-18-064-sablony-ii</a:t>
            </a: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Implementace strategie digitálního vzdělávání II v </a:t>
            </a: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10/2018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Šablony II. pro SŠ a VOŠ ve</a:t>
            </a: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12/2018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i u středních škol došlo k sloučení obou programů z letošního roku</a:t>
            </a:r>
            <a:endParaRPr lang="cs-CZ" altLang="cs-CZ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defRPr/>
            </a:pPr>
            <a:endParaRPr lang="cs-CZ" altLang="cs-CZ" sz="2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prstClr val="black"/>
                </a:solidFill>
              </a:rPr>
              <a:t>harmonogram výzev na rok 2017 a 2018 </a:t>
            </a:r>
            <a:r>
              <a:rPr lang="cs-CZ" altLang="cs-CZ" sz="1400" dirty="0">
                <a:solidFill>
                  <a:prstClr val="black"/>
                </a:solidFill>
              </a:rPr>
              <a:t>(aktualizace ze 26.2.2018)</a:t>
            </a:r>
            <a:endParaRPr lang="cs-CZ" altLang="cs-CZ" sz="26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sledujte na </a:t>
            </a: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http://www.msmt.cz/strukturalni-fondy-1/harmonogram-vyzev-op-vvv</a:t>
            </a: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928992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 společného sdílení znalostí (CIV)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9302" y="5589240"/>
            <a:ext cx="8319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podrobnější informace na:</a:t>
            </a:r>
          </a:p>
          <a:p>
            <a:r>
              <a:rPr lang="cs-CZ" sz="2000" dirty="0">
                <a:hlinkClick r:id="rId5"/>
              </a:rPr>
              <a:t>https://online.rizeniskoly.cz/cz/aktuality/prazsti-ucitele-do-roka-dostanou-nova-centra-kolegialni-podpory-civ-otevreny-clanek.a-3336.html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43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 interaktivního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4653136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projekt bude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realizován od 1.9.2018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v rámci projektu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vznikne na 15 školách 48 moderních učeben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umožňující učitelům zavádět do praxe nové metody vzdělávání</a:t>
            </a:r>
          </a:p>
          <a:p>
            <a:pPr lvl="0" algn="l">
              <a:spcBef>
                <a:spcPct val="0"/>
              </a:spcBef>
            </a:pP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</a:rPr>
              <a:t>   </a:t>
            </a:r>
            <a:endParaRPr lang="cs-CZ" altLang="cs-CZ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s projektem získají pražské školy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30 lektorů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pro školení s IT technologiemi a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100 učitelů – lídrů,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zkoumající vhodnost jednotlivých technologií pro různé předměty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od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1.9.2019 by pak tyto centra budou pořádat sdílející workshopy, kulaté stoly a ukázkové hodiny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pro učitele pražských škol, včetně možnosti si předem vyzkoušet různé technologie pro vzdělávání před jejich pořízením   </a:t>
            </a:r>
          </a:p>
          <a:p>
            <a:pPr lvl="0" algn="l">
              <a:spcBef>
                <a:spcPct val="0"/>
              </a:spcBef>
            </a:pPr>
            <a:endParaRPr lang="cs-CZ" altLang="cs-CZ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6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98930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 znamená 15 míst společného sdílení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107504" y="2060848"/>
            <a:ext cx="4388296" cy="4797152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VOŠ a SPŠ elektrotechnická</a:t>
            </a:r>
          </a:p>
          <a:p>
            <a:pPr marL="0" indent="0">
              <a:buNone/>
            </a:pPr>
            <a:r>
              <a:rPr lang="cs-CZ" sz="1400" dirty="0"/>
              <a:t>       Praha 1, Na Příkopě 16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SPŠS, škola hl.m. Prahy</a:t>
            </a:r>
          </a:p>
          <a:p>
            <a:pPr marL="0" indent="0">
              <a:buNone/>
            </a:pPr>
            <a:r>
              <a:rPr lang="cs-CZ" sz="1400" dirty="0"/>
              <a:t>      Praha 1, Betlémská 4/287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Gymnázium Na Pražačce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cs-CZ" sz="1400" dirty="0"/>
              <a:t>Praha 3, Nad Ohradou 23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Střední odborné učiliště</a:t>
            </a:r>
          </a:p>
          <a:p>
            <a:pPr marL="0" indent="0">
              <a:buNone/>
            </a:pPr>
            <a:r>
              <a:rPr lang="cs-CZ" sz="1400" dirty="0"/>
              <a:t>       Praha 4, Ohradní 57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Akademie řemesel Praha – SŠT</a:t>
            </a:r>
          </a:p>
          <a:p>
            <a:pPr marL="0" indent="0">
              <a:buNone/>
            </a:pPr>
            <a:r>
              <a:rPr lang="cs-CZ" sz="1400" dirty="0"/>
              <a:t>       Praha 4, Zelený pruh 1294/52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Střední škola umělecká a řemeslná</a:t>
            </a:r>
          </a:p>
          <a:p>
            <a:pPr marL="0" indent="0">
              <a:buNone/>
            </a:pPr>
            <a:r>
              <a:rPr lang="cs-CZ" sz="1400" dirty="0"/>
              <a:t>       Praha 5, Nový </a:t>
            </a:r>
            <a:r>
              <a:rPr lang="cs-CZ" sz="1400" dirty="0" err="1"/>
              <a:t>Zlíchov</a:t>
            </a:r>
            <a:r>
              <a:rPr lang="cs-CZ" sz="1400" dirty="0"/>
              <a:t> 1063/1</a:t>
            </a:r>
          </a:p>
          <a:p>
            <a:pPr lvl="0">
              <a:lnSpc>
                <a:spcPct val="90000"/>
              </a:lnSpc>
              <a:defRPr/>
            </a:pP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</a:rPr>
              <a:t>VOŠ, SOŠ a Gymnázium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cs-CZ" altLang="cs-CZ" sz="1400" dirty="0"/>
              <a:t>       Praha 6, Evropská 33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SŠ- COPT</a:t>
            </a:r>
          </a:p>
          <a:p>
            <a:pPr marL="0" indent="0">
              <a:buNone/>
            </a:pPr>
            <a:r>
              <a:rPr lang="cs-CZ" sz="1400" dirty="0"/>
              <a:t>       Praha 9, Poděbradská 1/179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endParaRPr lang="cs-CZ" altLang="cs-CZ" sz="1600" dirty="0"/>
          </a:p>
          <a:p>
            <a:pPr marL="0" lvl="0" indent="0">
              <a:lnSpc>
                <a:spcPct val="90000"/>
              </a:lnSpc>
              <a:buNone/>
              <a:defRPr/>
            </a:pPr>
            <a:endParaRPr lang="cs-CZ" alt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316288" cy="4797152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VOŠ a SŠSE</a:t>
            </a:r>
          </a:p>
          <a:p>
            <a:pPr marL="0" indent="0">
              <a:buNone/>
            </a:pPr>
            <a:r>
              <a:rPr lang="cs-CZ" sz="1400" dirty="0"/>
              <a:t>       Praha 9, Novovysočanská 280/48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SOŠ stavební a zahradnická</a:t>
            </a:r>
          </a:p>
          <a:p>
            <a:pPr marL="0" indent="0">
              <a:buNone/>
            </a:pPr>
            <a:r>
              <a:rPr lang="cs-CZ" sz="1400" dirty="0"/>
              <a:t>       Praha 9, Učňovská 1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SŠ automobilní a informatiky</a:t>
            </a:r>
          </a:p>
          <a:p>
            <a:pPr marL="0" indent="0">
              <a:buNone/>
            </a:pPr>
            <a:r>
              <a:rPr lang="cs-CZ" sz="1400" dirty="0"/>
              <a:t>       Praha 10, Weilova 1270/4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ZŠ pro zrakově postižené</a:t>
            </a:r>
          </a:p>
          <a:p>
            <a:pPr marL="0" indent="0">
              <a:buNone/>
            </a:pPr>
            <a:r>
              <a:rPr lang="cs-CZ" sz="1400" dirty="0"/>
              <a:t>       Praha 2, nám. Míru 19</a:t>
            </a:r>
          </a:p>
          <a:p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Odborné učiliště Vyšehrad</a:t>
            </a:r>
          </a:p>
          <a:p>
            <a:pPr marL="0" indent="0">
              <a:buNone/>
            </a:pPr>
            <a:r>
              <a:rPr lang="cs-CZ" sz="1400" dirty="0"/>
              <a:t>       Praha 2, Vratislavova 6/31</a:t>
            </a:r>
          </a:p>
          <a:p>
            <a:pPr lvl="0"/>
            <a:r>
              <a:rPr lang="cs-CZ" sz="1800" b="1" dirty="0">
                <a:solidFill>
                  <a:srgbClr val="8064A2"/>
                </a:solidFill>
              </a:rPr>
              <a:t>Gymnázium a </a:t>
            </a:r>
            <a:r>
              <a:rPr lang="cs-CZ" sz="1800" b="1">
                <a:solidFill>
                  <a:srgbClr val="8064A2"/>
                </a:solidFill>
              </a:rPr>
              <a:t>Hudební škola </a:t>
            </a:r>
            <a:r>
              <a:rPr lang="cs-CZ" sz="1800" b="1" dirty="0">
                <a:solidFill>
                  <a:srgbClr val="8064A2"/>
                </a:solidFill>
              </a:rPr>
              <a:t>HMP</a:t>
            </a:r>
          </a:p>
          <a:p>
            <a:pPr marL="0" lvl="0" indent="0">
              <a:buNone/>
            </a:pPr>
            <a:r>
              <a:rPr lang="cs-CZ" sz="1400" dirty="0">
                <a:solidFill>
                  <a:prstClr val="black"/>
                </a:solidFill>
              </a:rPr>
              <a:t>       Praha 3, Komenského nám. 400/9</a:t>
            </a:r>
          </a:p>
          <a:p>
            <a:r>
              <a:rPr lang="cs-CZ" sz="1800" b="1" dirty="0">
                <a:solidFill>
                  <a:schemeClr val="accent4"/>
                </a:solidFill>
              </a:rPr>
              <a:t>ZUŠ Praha 10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cs-CZ" sz="1400" dirty="0"/>
              <a:t>Praha 10, </a:t>
            </a:r>
            <a:r>
              <a:rPr lang="cs-CZ" sz="1400" dirty="0" err="1"/>
              <a:t>Trhanovské</a:t>
            </a:r>
            <a:r>
              <a:rPr lang="cs-CZ" sz="1400" dirty="0"/>
              <a:t> náměstí 8/129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7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2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7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928992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za efektivní</a:t>
            </a:r>
          </a:p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podporou inkluze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4000" b="1" dirty="0"/>
              <a:t>tvorba školské inkluzivní koncepce kraje</a:t>
            </a:r>
          </a:p>
        </p:txBody>
      </p:sp>
    </p:spTree>
    <p:extLst>
      <p:ext uri="{BB962C8B-B14F-4D97-AF65-F5344CB8AC3E}">
        <p14:creationId xmlns:p14="http://schemas.microsoft.com/office/powerpoint/2010/main" val="1762867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16835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na podporu rozvoje</a:t>
            </a:r>
          </a:p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učitelských dovedností </a:t>
            </a:r>
          </a:p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komunikace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71351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PPR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= cílem je získat finanční zdroje na navýšení kapacit a kvalitnější vybavení škol </a:t>
            </a:r>
            <a:endParaRPr lang="cs-CZ" altLang="cs-CZ" sz="5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1.1.: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29 - inovační poptávka veřejného sektoru II </a:t>
            </a:r>
            <a:r>
              <a:rPr lang="cs-CZ" alt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03/2018</a:t>
            </a:r>
            <a:r>
              <a:rPr lang="cs-CZ" altLang="cs-CZ" sz="2200" dirty="0">
                <a:solidFill>
                  <a:srgbClr val="C00000"/>
                </a:solidFill>
              </a:rPr>
              <a:t>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2.1.: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30 - energetické úspory v městských objektech – IQ budovy 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7/2018</a:t>
            </a:r>
            <a:r>
              <a:rPr lang="cs-CZ" altLang="cs-CZ" sz="2200" dirty="0">
                <a:solidFill>
                  <a:prstClr val="black"/>
                </a:solidFill>
              </a:rPr>
              <a:t>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4.1.: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 36 - zvýšení kapacity MŠ a zařízení pro děti do 3let do 06/2018</a:t>
            </a:r>
            <a:r>
              <a:rPr lang="cs-CZ" altLang="cs-CZ" sz="2200" dirty="0">
                <a:solidFill>
                  <a:srgbClr val="FF0000"/>
                </a:solidFill>
              </a:rPr>
              <a:t>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 37 - modernizace zařízení a vybavení škol </a:t>
            </a:r>
            <a:r>
              <a:rPr lang="cs-CZ" alt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03/2018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endParaRPr lang="cs-CZ" altLang="cs-CZ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4.2.: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28 – inkluze a multikulturní vzdělávání </a:t>
            </a:r>
            <a:r>
              <a:rPr lang="cs-CZ" altLang="cs-CZ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05/2018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1600" b="1" dirty="0">
                <a:solidFill>
                  <a:prstClr val="black"/>
                </a:solidFill>
              </a:rPr>
              <a:t>S.C. 4.3.: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42 – Zvýšení dostupnosti zařízení péče o děti II </a:t>
            </a:r>
            <a:r>
              <a:rPr lang="cs-CZ" altLang="cs-CZ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01/2019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sledujte na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http://penizeproprahu.cz/vyzvy/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8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1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Workshopy propojující pedagogy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= rozvoj kompetencí pedagogů běžných škol </a:t>
            </a: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</a:rPr>
              <a:t>workshopy zaměřené na: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t>zvyšování 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odborných kompetencí pedagogů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syndrom vyhoření, psychohygienu a zvládání stresu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podpora a prohlubování práce se žáky 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v rámci inkluze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přípravu a vedení inovativních metod výuky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zavádění nových technologií a pomůcek do výuky </a:t>
            </a:r>
          </a:p>
          <a:p>
            <a:pPr lvl="0" algn="l">
              <a:spcBef>
                <a:spcPct val="0"/>
              </a:spcBef>
            </a:pPr>
            <a:endParaRPr lang="cs-CZ" altLang="cs-CZ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84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colorTemperature colorTemp="11500"/>
                    </a14:imgEffect>
                    <a14:imgEffect>
                      <a14:saturation sat="80000"/>
                    </a14:imgEffect>
                    <a14:imgEffect>
                      <a14:brightnessContrast bright="17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01654"/>
            <a:ext cx="7344816" cy="46517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otevřených škol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8928992" cy="4653136"/>
          </a:xfr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= školský portál pro společné setkávání a vzdělávání</a:t>
            </a:r>
            <a:endParaRPr lang="cs-CZ" altLang="cs-CZ" sz="14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Mapa otevřených pražských škol</a:t>
            </a:r>
            <a:r>
              <a:rPr lang="cs-CZ" altLang="cs-CZ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3000" b="1" dirty="0">
                <a:solidFill>
                  <a:prstClr val="black"/>
                </a:solidFill>
                <a:latin typeface="Calibri" panose="020F0502020204030204" pitchFamily="34" charset="0"/>
              </a:rPr>
              <a:t>nástroj na rychlé, intuitivní a účelné procházení nabídky bohatých aktivit škol a vzdělávacích organizací na území Prahy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3000" b="1" dirty="0">
                <a:solidFill>
                  <a:prstClr val="black"/>
                </a:solidFill>
                <a:latin typeface="Calibri" panose="020F0502020204030204" pitchFamily="34" charset="0"/>
              </a:rPr>
              <a:t>propojení škol a pedagogů mezi sebou, s rodiči, zaměstnavateli,  soukromými subjekty a orgány státní správy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8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Implementací KAP to ale nekončí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nový školský portál jako BRÁNA k dalším projektům</a:t>
            </a: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8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cs-CZ" sz="2800" dirty="0">
                <a:solidFill>
                  <a:schemeClr val="tx1"/>
                </a:solidFill>
              </a:rPr>
              <a:t>nabídka a realizace projektů je jako železnice, 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cs-CZ" sz="2800" dirty="0">
                <a:solidFill>
                  <a:schemeClr val="tx1"/>
                </a:solidFill>
              </a:rPr>
              <a:t>KAP a MAP proto musí naplnit roli nádraží</a:t>
            </a:r>
          </a:p>
          <a:p>
            <a:pPr lvl="0" eaLnBrk="0" fontAlgn="base" hangingPunct="0">
              <a:spcAft>
                <a:spcPct val="0"/>
              </a:spcAft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79" y="4131384"/>
            <a:ext cx="4812241" cy="26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57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918434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Memorandum na podporu inovací ve vzdělávání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5732"/>
            <a:ext cx="9144000" cy="4582268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budou realizovány různé konference a vzdělávací workshopy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 rámci memoranda jsou nabízeny až na 1 rok licence zdarma u: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Glogster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http://edu.glogster.com/</a:t>
            </a:r>
            <a:endParaRPr lang="cs-CZ" altLang="cs-CZ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Corinth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www.ecorinth.com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Včelka	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www.vcelka.cz/cs/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Rozectise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  <a:t>www.rozectise.cz/cze/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cs-CZ" altLang="cs-CZ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Techambition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7"/>
              </a:rPr>
              <a:t>www.techambition.cz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Unisim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8"/>
              </a:rPr>
              <a:t>www.unisim.cz</a:t>
            </a:r>
            <a:endParaRPr lang="cs-CZ" altLang="cs-CZ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TOGlic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9"/>
              </a:rPr>
              <a:t>www.toglic.cz</a:t>
            </a:r>
            <a:endParaRPr lang="cs-CZ" altLang="cs-CZ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GeoFun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			</a:t>
            </a:r>
            <a:r>
              <a:rPr lang="cs-CZ" altLang="cs-CZ" sz="1600" dirty="0">
                <a:solidFill>
                  <a:prstClr val="black"/>
                </a:solidFill>
                <a:latin typeface="Calibri" panose="020F0502020204030204" pitchFamily="34" charset="0"/>
                <a:hlinkClick r:id="rId10"/>
              </a:rPr>
              <a:t>www.geofun.cz</a:t>
            </a:r>
            <a:endParaRPr lang="cs-CZ" altLang="cs-CZ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5536" y="6381328"/>
            <a:ext cx="8319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představení jednotlivých programů naleznete na: 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hlinkClick r:id="rId13"/>
              </a:rPr>
              <a:t>http://skoly.praha.eu/88253_Radni-Ropkova-predstavila-prvni-aktivity-Memoranda-o-podpore-inovativnich-projektu-ve-vzdelavani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67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79208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Řídící systém GEN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cs-CZ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= mobilní pracoviště na vyhodnocování osobnostních a pracovních dispozic návštěvníků v dlouhodobém horizontu</a:t>
            </a:r>
          </a:p>
          <a:p>
            <a:pPr lvl="0" algn="l">
              <a:spcBef>
                <a:spcPct val="0"/>
              </a:spcBef>
            </a:pPr>
            <a:endParaRPr lang="cs-CZ" altLang="cs-CZ" sz="8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300" dirty="0">
                <a:solidFill>
                  <a:prstClr val="black"/>
                </a:solidFill>
                <a:latin typeface="Calibri" panose="020F0502020204030204" pitchFamily="34" charset="0"/>
              </a:rPr>
              <a:t>určeno pro děti od 8 třídy ZŠ do posledního roku SŠ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300" dirty="0">
                <a:solidFill>
                  <a:prstClr val="black"/>
                </a:solidFill>
                <a:latin typeface="Calibri" panose="020F0502020204030204" pitchFamily="34" charset="0"/>
              </a:rPr>
              <a:t>dětem vytvoří a povede portfolio, bude vyhodnocovat na vstupu studijní předpoklady, v průběhu bude sledovat osobnostní rozvoj a na výstupu poskytne informaci o dovednostech a pracovních kompetencích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300" dirty="0">
                <a:solidFill>
                  <a:prstClr val="black"/>
                </a:solidFill>
                <a:latin typeface="Calibri" panose="020F0502020204030204" pitchFamily="34" charset="0"/>
              </a:rPr>
              <a:t>ŘS GEN bude propojeno s PEC – paralelním edukačním centrem 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300" dirty="0">
                <a:solidFill>
                  <a:prstClr val="black"/>
                </a:solidFill>
                <a:latin typeface="Calibri" panose="020F0502020204030204" pitchFamily="34" charset="0"/>
              </a:rPr>
              <a:t>MHMP bude poskytovat informace k plánovaným kapacitám, potřebám a požadavkům dětí a učitelů a aktivitě a kvalitě práce škol</a:t>
            </a:r>
          </a:p>
          <a:p>
            <a:pPr lvl="0" algn="l">
              <a:spcBef>
                <a:spcPct val="0"/>
              </a:spcBef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toto mobilní zařízení ŘS GEN by mělo být součástí IQ GEN parku, vize propojeného virtuálního a hmotného prostoru, který bude mít podobu dosud chybějícího celopražského vzdělávacího parku, posilujícího a integrujícího vzdělávání a pracovní dispozice</a:t>
            </a:r>
            <a:endParaRPr lang="cs-CZ" altLang="cs-CZ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15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Paralelní edukační centrum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391876" cy="4653136"/>
          </a:xfr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= virtuální prostor s prvky umělé inteligence pro</a:t>
            </a:r>
          </a:p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  společné setkávání a vzdělávání</a:t>
            </a: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l">
              <a:spcBef>
                <a:spcPct val="0"/>
              </a:spcBef>
            </a:pPr>
            <a:endParaRPr lang="cs-CZ" altLang="cs-CZ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doplnění běžné školní výuky a zvýšení její atraktivity za pomoci specifických doprovodných úkolů, cvičení, her a simulací</a:t>
            </a: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seznamování s novými technologiemi a modely sociální adaptace na ně</a:t>
            </a: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podpora aktivního individuálního vzdělávání všech věkových skupin</a:t>
            </a: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vyhodnocování a řízení osobnostních a kariérních preferencí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0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268760"/>
            <a:ext cx="8229600" cy="252028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717032"/>
            <a:ext cx="8229600" cy="29523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dirty="0"/>
          </a:p>
          <a:p>
            <a:pPr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Filip Kuchař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</a:rPr>
              <a:t>vedoucí odd. koncepce a projektů odboru školství MHMP</a:t>
            </a:r>
          </a:p>
          <a:p>
            <a:pPr marL="0" indent="0">
              <a:buNone/>
            </a:pPr>
            <a:endParaRPr lang="cs-CZ" alt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filip.kuchar@praha.eu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+420 739 044 375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5" name="Obrázek 4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MPSV pokračujeme v projektu obědů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121747"/>
            <a:ext cx="9144000" cy="4736253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= cílem je podpořit děti z potřebných rodin zajištěním obědů 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10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I. realizovaný projekt byl v školním roce 2016 - 2017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zapojilo se v Praze 67 škol s rozpočtem 4 mil. Kč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II. realizovaný projekt je nyní v školním roce 2017 - 2018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prstClr val="black"/>
                </a:solidFill>
              </a:rPr>
              <a:t>zapojilo se v Praze 79 škol s rozpočtem 6 mil. Kč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0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pl-PL" altLang="cs-CZ" sz="2800" b="1" dirty="0">
                <a:solidFill>
                  <a:prstClr val="black"/>
                </a:solidFill>
              </a:rPr>
              <a:t>III. připravovaný projekt pro školní rok 2018 - 2019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vyhlášeno 03/2019 –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lze se přihlásit do 14.03.2018</a:t>
            </a:r>
            <a:endParaRPr lang="cs-CZ" alt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informací na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http://skoly.praha-mesto.cz/88296_Skolni-obedy-dostupne-pro-kazde-dite-III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9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SEMINÁŘE K VÝZVÁM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060847"/>
            <a:ext cx="9144000" cy="4797153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= cílem je podpořit vedení škol při jejich podávání a následně i realizování dotačních žádostí </a:t>
            </a:r>
          </a:p>
          <a:p>
            <a:pPr algn="l">
              <a:lnSpc>
                <a:spcPct val="90000"/>
              </a:lnSpc>
              <a:defRPr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pro </a:t>
            </a:r>
            <a:r>
              <a:rPr lang="cs-CZ" altLang="cs-CZ" sz="2800">
                <a:solidFill>
                  <a:schemeClr val="tx1"/>
                </a:solidFill>
              </a:rPr>
              <a:t>realizátory šablon </a:t>
            </a:r>
            <a:r>
              <a:rPr lang="cs-CZ" altLang="cs-CZ" sz="2800" dirty="0">
                <a:solidFill>
                  <a:schemeClr val="tx1"/>
                </a:solidFill>
              </a:rPr>
              <a:t>–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„Realizujeme </a:t>
            </a:r>
            <a:r>
              <a:rPr lang="cs-CZ" altLang="cs-CZ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správně Šablony I.?“</a:t>
            </a:r>
            <a:endParaRPr lang="cs-CZ" altLang="cs-CZ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altLang="cs-CZ" sz="2400" dirty="0">
                <a:solidFill>
                  <a:schemeClr val="tx1"/>
                </a:solidFill>
              </a:rPr>
              <a:t>KAP vzdělávání Praha připravil pro pražské ředitele škol, kteří realizují</a:t>
            </a:r>
          </a:p>
          <a:p>
            <a:pPr algn="l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Šablony I. seminář, který provádějící na praktické a bude se konat </a:t>
            </a:r>
          </a:p>
          <a:p>
            <a:pPr algn="l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03.04.2018 od 14.00 na MHMP</a:t>
            </a:r>
          </a:p>
          <a:p>
            <a:pPr algn="l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</a:t>
            </a:r>
          </a:p>
          <a:p>
            <a:pPr algn="l"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přihláška na seminář na </a:t>
            </a:r>
            <a:r>
              <a:rPr lang="cs-CZ" sz="1400" u="sng" dirty="0">
                <a:hlinkClick r:id="rId3"/>
              </a:rPr>
              <a:t>https://goo.gl/forms/icXCnlzlWNr8UIcj1</a:t>
            </a:r>
            <a:r>
              <a:rPr lang="cs-CZ" sz="1400" dirty="0"/>
              <a:t> </a:t>
            </a:r>
            <a:endParaRPr lang="cs-CZ" altLang="cs-CZ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5"/>
            <a:ext cx="9144000" cy="106131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MŠMT schválilo 1.2017 Krajský akční plán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51520" y="2132856"/>
            <a:ext cx="84638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podpora kompetencí k podnikavosti, iniciativě a kreativitě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podpora polytechnického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odborné vzdělávání včetně spolupráce škol a zaměstnavatelů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rozvoj kariérového poradenství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rozvoj škol jako center dalšího profesního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inkluze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nepovinná témata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podpora matematické a čtenářské gramotnosti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rozvoj IT dovedností u žáků, studentů a pedagogických pracovníků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zvýšení kvality výuky cizích jazyků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zlepšení sociálního klimatu ve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tematické sítě a partnerství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(návrhy projektů pro výzvu I-KAP)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mapa otevřených škol s paralelním edukačním centrem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polytechnická hnízda pro Prahu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centra interaktivní výuky (CIV)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podpora zkvalitňování vzdělávání </a:t>
            </a:r>
            <a:r>
              <a:rPr lang="en-US" dirty="0"/>
              <a:t>&gt; </a:t>
            </a:r>
            <a:r>
              <a:rPr lang="cs-CZ" dirty="0"/>
              <a:t>výukové materiály, workshopy a soutěže</a:t>
            </a:r>
          </a:p>
        </p:txBody>
      </p:sp>
    </p:spTree>
    <p:extLst>
      <p:ext uri="{BB962C8B-B14F-4D97-AF65-F5344CB8AC3E}">
        <p14:creationId xmlns:p14="http://schemas.microsoft.com/office/powerpoint/2010/main" val="19197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5"/>
            <a:ext cx="9144000" cy="106131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Krajský akční plán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51520" y="2132856"/>
            <a:ext cx="84638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25.01.2018 schválilo Zastupitelstva hl. m. Prahy aktualizaci</a:t>
            </a:r>
          </a:p>
          <a:p>
            <a:endParaRPr lang="cs-CZ" dirty="0"/>
          </a:p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STRATEGICKÉHO RÁMCE INVESTIC KAP HMP </a:t>
            </a:r>
          </a:p>
          <a:p>
            <a:pPr algn="ctr"/>
            <a:r>
              <a:rPr lang="cs-CZ" sz="3200" dirty="0"/>
              <a:t>pražských středních škol</a:t>
            </a:r>
          </a:p>
          <a:p>
            <a:endParaRPr lang="cs-CZ" dirty="0"/>
          </a:p>
          <a:p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jeho aktualizovanou podobu naleznete na 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http://skoly.praha.eu/87992_Ramec-pro-podporu-infrastruktury-AKTUALIZACE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57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5"/>
            <a:ext cx="9144000" cy="106131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27.11.2017 schválilo MŠMT I - KAP 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2132856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zkvalitnění polytechnického vzdělávání na území hl. m. Prahy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Program polytechnické výchovy pro učitele ZŠ a jejich žáky v prostředí 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Interaktivní program polytechnické výchovy pro žáky I. stupně ZŠ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SA03: </a:t>
            </a:r>
            <a:r>
              <a:rPr lang="cs-CZ" sz="2200" dirty="0" err="1"/>
              <a:t>PolyTechBus</a:t>
            </a:r>
            <a:r>
              <a:rPr lang="cs-CZ" sz="2200" dirty="0"/>
              <a:t> - program mobilní polytechnické výchovy pro žáky MŠ/ZŠ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SA04: Nadstavbové kroužky</a:t>
            </a:r>
          </a:p>
          <a:p>
            <a:pPr lvl="1"/>
            <a:endParaRPr lang="cs-CZ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rozvoj škol jako sdílejících inovativních center vzdělávání a dalšího profesního rozvoje (CIV)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Školení interních lektorů CIV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</a:t>
            </a:r>
            <a:r>
              <a:rPr lang="cs-CZ" sz="2200" dirty="0" err="1"/>
              <a:t>Facilitované</a:t>
            </a:r>
            <a:r>
              <a:rPr lang="cs-CZ" sz="2200" dirty="0"/>
              <a:t> workshopy pro 100 učitelů SŠ- oborově specifické kabinety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SA03: Diseminace konceptu CIV na pedagogy dalších škol včetně MŠ a ZŠ</a:t>
            </a:r>
          </a:p>
        </p:txBody>
      </p:sp>
    </p:spTree>
    <p:extLst>
      <p:ext uri="{BB962C8B-B14F-4D97-AF65-F5344CB8AC3E}">
        <p14:creationId xmlns:p14="http://schemas.microsoft.com/office/powerpoint/2010/main" val="301052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" y="4725144"/>
            <a:ext cx="2069976" cy="206997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649" y="1844824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odborné vzdělávání, spolupráce škol a zaměstnavatelů, rozvoj kariérového poradenství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Otevřená mapa škol - webový portál školství na území Prahy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Workshopy a TOP Kempy s odborníky z praxe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SA03: </a:t>
            </a:r>
            <a:r>
              <a:rPr lang="cs-CZ" sz="2200" dirty="0" err="1"/>
              <a:t>Sollertia</a:t>
            </a:r>
            <a:r>
              <a:rPr lang="cs-CZ" sz="2200" dirty="0"/>
              <a:t> – mezinárodní dovednostní soutěž</a:t>
            </a:r>
          </a:p>
          <a:p>
            <a:pPr lvl="1"/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podpora inkluze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Podpora matematické a čtenářské gramotnosti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Tvorba školské inkluzivní koncepce kraje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0" y="5661248"/>
            <a:ext cx="9144000" cy="106131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nyní tedy můžeme začít realizovat</a:t>
            </a:r>
          </a:p>
        </p:txBody>
      </p:sp>
    </p:spTree>
    <p:extLst>
      <p:ext uri="{BB962C8B-B14F-4D97-AF65-F5344CB8AC3E}">
        <p14:creationId xmlns:p14="http://schemas.microsoft.com/office/powerpoint/2010/main" val="1331620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7206</TotalTime>
  <Words>2124</Words>
  <Application>Microsoft Office PowerPoint</Application>
  <PresentationFormat>Předvádění na obrazovce (4:3)</PresentationFormat>
  <Paragraphs>359</Paragraphs>
  <Slides>36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Arial</vt:lpstr>
      <vt:lpstr>Calibri</vt:lpstr>
      <vt:lpstr>Motiv sady Office</vt:lpstr>
      <vt:lpstr>Prezentace aplikace PowerPoint</vt:lpstr>
      <vt:lpstr>OP VVV</vt:lpstr>
      <vt:lpstr>OP PPR</vt:lpstr>
      <vt:lpstr>u MPSV pokračujeme v projektu obědů</vt:lpstr>
      <vt:lpstr>SEMINÁŘE K VÝZVÁM</vt:lpstr>
      <vt:lpstr>MŠMT schválilo 1.2017 Krajský akční plán</vt:lpstr>
      <vt:lpstr>Krajský akční plán</vt:lpstr>
      <vt:lpstr>a 27.11.2017 schválilo MŠMT I - KAP </vt:lpstr>
      <vt:lpstr>             nyní tedy můžeme začít realizovat</vt:lpstr>
      <vt:lpstr>Prezentace aplikace PowerPoint</vt:lpstr>
      <vt:lpstr>Seznamte se s připravovaným projektem</vt:lpstr>
      <vt:lpstr>Polytechnická hnízda pro žáky 7 – 8 ročníků </vt:lpstr>
      <vt:lpstr>Obsah projektu polytechnických hnízd </vt:lpstr>
      <vt:lpstr>Prezentace aplikace PowerPoint</vt:lpstr>
      <vt:lpstr>Modul – základy Mechaniky</vt:lpstr>
      <vt:lpstr>Modul – základy Robotiky</vt:lpstr>
      <vt:lpstr>Předpokládaný harmonogram projektu</vt:lpstr>
      <vt:lpstr>Prezentace aplikace PowerPoint</vt:lpstr>
      <vt:lpstr>Doplňkové aktivity navazující podpory</vt:lpstr>
      <vt:lpstr>Prezentace aplikace PowerPoint</vt:lpstr>
      <vt:lpstr>Centra interaktivního vzdělávání</vt:lpstr>
      <vt:lpstr>CIV znamená 15 míst společného sdílení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Workshopy propojující pedagogy</vt:lpstr>
      <vt:lpstr>Mapa otevřených škol</vt:lpstr>
      <vt:lpstr>Implementací KAP to ale nekončí</vt:lpstr>
      <vt:lpstr>Memorandum na podporu inovací ve vzdělávání </vt:lpstr>
      <vt:lpstr>Řídící systém GEN</vt:lpstr>
      <vt:lpstr>Paralelní edukační centrum</vt:lpstr>
      <vt:lpstr>  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akční plán vzdělávání v hl. m. Praze</dc:title>
  <dc:creator>PC</dc:creator>
  <cp:lastModifiedBy>Luděk Doležal</cp:lastModifiedBy>
  <cp:revision>682</cp:revision>
  <cp:lastPrinted>2017-09-07T07:30:13Z</cp:lastPrinted>
  <dcterms:created xsi:type="dcterms:W3CDTF">2016-05-18T07:33:12Z</dcterms:created>
  <dcterms:modified xsi:type="dcterms:W3CDTF">2018-03-13T06:49:11Z</dcterms:modified>
</cp:coreProperties>
</file>