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63" r:id="rId4"/>
    <p:sldId id="264" r:id="rId5"/>
    <p:sldId id="265" r:id="rId6"/>
    <p:sldId id="266" r:id="rId7"/>
    <p:sldId id="268" r:id="rId8"/>
    <p:sldId id="273" r:id="rId9"/>
    <p:sldId id="269" r:id="rId10"/>
    <p:sldId id="270" r:id="rId11"/>
    <p:sldId id="274" r:id="rId12"/>
    <p:sldId id="271" r:id="rId13"/>
    <p:sldId id="26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BDE97-A41A-4168-94C3-FDBDC1D92F0F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73FCD-3113-445A-9F2F-A438F5D040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E639-E896-4D5A-9BA2-E687556994CD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491C9-5185-4FD4-B965-78AFF4D0D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91C9-5185-4FD4-B965-78AFF4D0DCE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2BC2-B8E9-474D-A3C8-219B5F240F36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5F7-429E-43D8-8D54-46FB2BF58903}" type="datetime1">
              <a:rPr lang="en-US" smtClean="0"/>
              <a:pPr/>
              <a:t>3/13/2018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Místní akční plán rozvoje vzdělávání na území MČ Praha 10, CZ.02.3.68/0.0/0.0/15_005/0004433 Příjemce dotace - Městská část Praha 10, Vršovická 68, 101 38 Praha 10, www.praha10.cz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12BC2-B8E9-474D-A3C8-219B5F240F36}" type="datetimeFigureOut">
              <a:rPr lang="en-US" smtClean="0"/>
              <a:pPr/>
              <a:t>3/13/2018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0ECCD-2694-4AA0-8449-60CF09D74D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>
            <a:normAutofit fontScale="90000"/>
          </a:bodyPr>
          <a:lstStyle/>
          <a:p>
            <a:pPr algn="l"/>
            <a:r>
              <a:rPr lang="cs-CZ" sz="3100" dirty="0">
                <a:solidFill>
                  <a:schemeClr val="tx2"/>
                </a:solidFill>
              </a:rPr>
              <a:t>Místní akční plán vzdělávání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MAP rozvoje vzdělávání na území MČ Praha 10</a:t>
            </a:r>
            <a:br>
              <a:rPr lang="cs-CZ" dirty="0">
                <a:solidFill>
                  <a:schemeClr val="tx2"/>
                </a:solidFill>
              </a:rPr>
            </a:br>
            <a:br>
              <a:rPr lang="cs-CZ" dirty="0">
                <a:solidFill>
                  <a:schemeClr val="tx2"/>
                </a:solidFill>
              </a:rPr>
            </a:br>
            <a:r>
              <a:rPr lang="cs-CZ" sz="2200" dirty="0">
                <a:solidFill>
                  <a:schemeClr val="tx2"/>
                </a:solidFill>
              </a:rPr>
              <a:t>Setkání Řídícího výboru</a:t>
            </a:r>
            <a:br>
              <a:rPr lang="cs-CZ" sz="2200" dirty="0">
                <a:solidFill>
                  <a:schemeClr val="tx2"/>
                </a:solidFill>
              </a:rPr>
            </a:br>
            <a:r>
              <a:rPr lang="cs-CZ" sz="2200" dirty="0">
                <a:solidFill>
                  <a:schemeClr val="tx2"/>
                </a:solidFill>
              </a:rPr>
              <a:t>12.3.2018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MAP II rizika (A)</a:t>
            </a:r>
            <a:br>
              <a:rPr lang="cs-CZ" sz="3200" dirty="0"/>
            </a:br>
            <a:r>
              <a:rPr lang="cs-CZ" sz="3200" dirty="0"/>
              <a:t>Neúčast 	- přerušení spolupráce</a:t>
            </a:r>
            <a:br>
              <a:rPr lang="cs-CZ" sz="3200" dirty="0"/>
            </a:br>
            <a:r>
              <a:rPr lang="cs-CZ" sz="3200" dirty="0"/>
              <a:t>		- neschopnost aktualizovat SR/RAP</a:t>
            </a:r>
            <a:br>
              <a:rPr lang="cs-CZ" sz="3200" dirty="0"/>
            </a:br>
            <a:r>
              <a:rPr lang="cs-CZ" sz="3200" dirty="0"/>
              <a:t>		- </a:t>
            </a:r>
            <a:r>
              <a:rPr lang="cs-CZ" sz="3200" b="1" dirty="0"/>
              <a:t>OP PPR ztráta způsobilosti</a:t>
            </a:r>
            <a:r>
              <a:rPr lang="cs-CZ" sz="3200" dirty="0"/>
              <a:t>(OP VVV?)</a:t>
            </a:r>
            <a:br>
              <a:rPr lang="cs-CZ" sz="3200" dirty="0"/>
            </a:br>
            <a:r>
              <a:rPr lang="cs-CZ" sz="3200" dirty="0"/>
              <a:t>		- přenesení části nákladů na inkluzi</a:t>
            </a:r>
            <a:br>
              <a:rPr lang="cs-CZ" sz="3200" dirty="0"/>
            </a:b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MAP II rizika (B)</a:t>
            </a:r>
            <a:br>
              <a:rPr lang="cs-CZ" sz="3200" dirty="0"/>
            </a:br>
            <a:r>
              <a:rPr lang="cs-CZ" sz="3200" dirty="0"/>
              <a:t>Účast 	- projektová rizika (</a:t>
            </a:r>
            <a:r>
              <a:rPr lang="cs-CZ" sz="3200" dirty="0" err="1"/>
              <a:t>nezpůs.náklady</a:t>
            </a:r>
            <a:r>
              <a:rPr lang="cs-CZ" sz="3200" dirty="0"/>
              <a:t> atd.)</a:t>
            </a:r>
            <a:br>
              <a:rPr lang="cs-CZ" sz="3200" dirty="0"/>
            </a:br>
            <a:r>
              <a:rPr lang="cs-CZ" sz="3200" dirty="0"/>
              <a:t>	- vyšší nároky na administraci a realizaci</a:t>
            </a:r>
            <a:br>
              <a:rPr lang="cs-CZ" sz="3200" dirty="0"/>
            </a:br>
            <a:r>
              <a:rPr lang="cs-CZ" sz="3200" dirty="0"/>
              <a:t>	- vyšší alokace-více aktivit=riziko zahlcení</a:t>
            </a:r>
            <a:br>
              <a:rPr lang="cs-CZ" sz="3200" dirty="0"/>
            </a:br>
            <a:r>
              <a:rPr lang="cs-CZ" sz="3200" b="1" dirty="0"/>
              <a:t>Nutnost pečlivé volby vhodných aktivit přiměřeného rozsahu </a:t>
            </a:r>
            <a:br>
              <a:rPr lang="cs-CZ" sz="3200" dirty="0"/>
            </a:b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Dotační tituly - příležitosti</a:t>
            </a:r>
            <a:br>
              <a:rPr lang="cs-CZ" sz="3200" dirty="0"/>
            </a:br>
            <a:r>
              <a:rPr lang="cs-CZ" sz="3200" dirty="0"/>
              <a:t>Podpora školství a vzdělávání na území hl. m. Prahy</a:t>
            </a:r>
            <a:br>
              <a:rPr lang="cs-CZ" sz="3200" dirty="0"/>
            </a:br>
            <a:r>
              <a:rPr lang="cs-CZ" sz="3200" dirty="0"/>
              <a:t>	-</a:t>
            </a:r>
            <a:r>
              <a:rPr lang="cs-CZ" sz="2400" dirty="0"/>
              <a:t>Operační program Životní prostředí</a:t>
            </a:r>
            <a:br>
              <a:rPr lang="cs-CZ" sz="2400" dirty="0"/>
            </a:br>
            <a:r>
              <a:rPr lang="cs-CZ" sz="2400" dirty="0"/>
              <a:t>	-Operační program Praha – pól růstu ČR</a:t>
            </a:r>
            <a:br>
              <a:rPr lang="cs-CZ" sz="2400" dirty="0"/>
            </a:br>
            <a:r>
              <a:rPr lang="cs-CZ" sz="2400" dirty="0"/>
              <a:t>	- Operační program Výzkum, vývoj a vzdělávání </a:t>
            </a:r>
            <a:br>
              <a:rPr lang="cs-CZ" sz="2400" dirty="0"/>
            </a:br>
            <a:r>
              <a:rPr lang="cs-CZ" sz="2400" dirty="0"/>
              <a:t>	- </a:t>
            </a:r>
            <a:r>
              <a:rPr lang="cs-CZ" sz="2400" dirty="0" err="1"/>
              <a:t>Erasmus</a:t>
            </a:r>
            <a:r>
              <a:rPr lang="cs-CZ" sz="2400" dirty="0"/>
              <a:t> +</a:t>
            </a:r>
            <a:br>
              <a:rPr lang="cs-CZ" sz="2400" dirty="0"/>
            </a:br>
            <a:br>
              <a:rPr lang="cs-CZ" sz="2400" dirty="0"/>
            </a:b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>
            <a:normAutofit fontScale="90000"/>
          </a:bodyPr>
          <a:lstStyle/>
          <a:p>
            <a:br>
              <a:rPr lang="cs-CZ" sz="3100" dirty="0">
                <a:solidFill>
                  <a:schemeClr val="tx2"/>
                </a:solidFill>
              </a:rPr>
            </a:b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Děkuji za pozornost</a:t>
            </a:r>
            <a:br>
              <a:rPr lang="cs-CZ" dirty="0">
                <a:solidFill>
                  <a:schemeClr val="tx2"/>
                </a:solidFill>
              </a:rPr>
            </a:br>
            <a:br>
              <a:rPr lang="cs-CZ" dirty="0">
                <a:solidFill>
                  <a:schemeClr val="tx2"/>
                </a:solidFill>
              </a:rPr>
            </a:br>
            <a:r>
              <a:rPr lang="cs-CZ" sz="3100" dirty="0">
                <a:solidFill>
                  <a:schemeClr val="tx2"/>
                </a:solidFill>
              </a:rPr>
              <a:t>Mgr. Petr Anděl, </a:t>
            </a:r>
            <a:r>
              <a:rPr lang="cs-CZ" sz="3100" dirty="0" err="1">
                <a:solidFill>
                  <a:schemeClr val="tx2"/>
                </a:solidFill>
              </a:rPr>
              <a:t>Ph.D</a:t>
            </a:r>
            <a:r>
              <a:rPr lang="cs-CZ" sz="3100" dirty="0">
                <a:solidFill>
                  <a:schemeClr val="tx2"/>
                </a:solidFill>
              </a:rPr>
              <a:t>.</a:t>
            </a:r>
            <a:br>
              <a:rPr lang="cs-CZ" dirty="0">
                <a:solidFill>
                  <a:schemeClr val="tx2"/>
                </a:solidFill>
              </a:rPr>
            </a:br>
            <a:br>
              <a:rPr lang="cs-CZ" dirty="0">
                <a:solidFill>
                  <a:schemeClr val="tx2"/>
                </a:solidFill>
              </a:rPr>
            </a:br>
            <a:br>
              <a:rPr lang="cs-CZ" sz="2200" dirty="0">
                <a:solidFill>
                  <a:schemeClr val="tx2"/>
                </a:solidFill>
              </a:rPr>
            </a:br>
            <a:r>
              <a:rPr lang="cs-CZ" sz="2200" dirty="0">
                <a:solidFill>
                  <a:schemeClr val="tx2"/>
                </a:solidFill>
              </a:rPr>
              <a:t>12.3.2018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Hlavní body prezentace</a:t>
            </a:r>
            <a:br>
              <a:rPr lang="cs-CZ" sz="3200" dirty="0"/>
            </a:br>
            <a:r>
              <a:rPr lang="cs-CZ" sz="3200" dirty="0"/>
              <a:t>- MAP současný stav projektu </a:t>
            </a:r>
            <a:br>
              <a:rPr lang="cs-CZ" sz="3200" dirty="0"/>
            </a:br>
            <a:r>
              <a:rPr lang="cs-CZ" sz="3200" dirty="0"/>
              <a:t>- Aktualizace Strategického rámce MAP</a:t>
            </a:r>
            <a:br>
              <a:rPr lang="cs-CZ" sz="3200" dirty="0"/>
            </a:br>
            <a:r>
              <a:rPr lang="cs-CZ" sz="3200" dirty="0"/>
              <a:t>- Smlouva o partnerství a spolupráci</a:t>
            </a:r>
            <a:br>
              <a:rPr lang="cs-CZ" sz="3200" dirty="0"/>
            </a:br>
            <a:r>
              <a:rPr lang="cs-CZ" sz="3200" dirty="0"/>
              <a:t>- GDPR</a:t>
            </a:r>
            <a:br>
              <a:rPr lang="cs-CZ" sz="3200" dirty="0"/>
            </a:br>
            <a:r>
              <a:rPr lang="cs-CZ" sz="3200" dirty="0"/>
              <a:t>- Co nás čeká? Finalizace? MAP II? </a:t>
            </a:r>
            <a:br>
              <a:rPr lang="cs-CZ" sz="3200" dirty="0"/>
            </a:br>
            <a:r>
              <a:rPr lang="cs-CZ" sz="3200" dirty="0"/>
              <a:t>- MAP dosavadní zkušenost</a:t>
            </a:r>
            <a:br>
              <a:rPr lang="cs-CZ" sz="3200" dirty="0"/>
            </a:br>
            <a:r>
              <a:rPr lang="cs-CZ" sz="3200" dirty="0"/>
              <a:t>- Dotační příležitosti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MAP současný stav projektu</a:t>
            </a:r>
            <a:br>
              <a:rPr lang="cs-CZ" sz="3200" dirty="0"/>
            </a:br>
            <a:r>
              <a:rPr lang="cs-CZ" sz="3200" dirty="0"/>
              <a:t>- Funkční partnerství i projekt, obsazeny PS</a:t>
            </a:r>
            <a:br>
              <a:rPr lang="cs-CZ" sz="3200" dirty="0"/>
            </a:br>
            <a:r>
              <a:rPr lang="cs-CZ" sz="3200" dirty="0"/>
              <a:t>- Výstupy Analytická část, SR, RAP, Implementace</a:t>
            </a:r>
            <a:br>
              <a:rPr lang="cs-CZ" sz="3200" dirty="0"/>
            </a:br>
            <a:r>
              <a:rPr lang="cs-CZ" sz="3200" dirty="0"/>
              <a:t>- Příprava aktualizace a finalizace MAP</a:t>
            </a:r>
            <a:br>
              <a:rPr lang="cs-CZ" sz="3200" dirty="0"/>
            </a:br>
            <a:r>
              <a:rPr lang="cs-CZ" sz="3200" dirty="0"/>
              <a:t>- Smysluplné aktivity, projekty</a:t>
            </a:r>
            <a:br>
              <a:rPr lang="cs-CZ" sz="3200" dirty="0"/>
            </a:br>
            <a:r>
              <a:rPr lang="cs-CZ" sz="3200" dirty="0"/>
              <a:t>- Dotace - potřeba užší spolupráce při využití výzev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Aktualizace Strategického rámce MAP </a:t>
            </a:r>
            <a:br>
              <a:rPr lang="cs-CZ" sz="3200" dirty="0"/>
            </a:br>
            <a:r>
              <a:rPr lang="cs-CZ" sz="3200" dirty="0"/>
              <a:t>- SR (úvod, priority a cíle, investiční priority)</a:t>
            </a:r>
            <a:br>
              <a:rPr lang="cs-CZ" sz="3200" dirty="0"/>
            </a:br>
            <a:r>
              <a:rPr lang="cs-CZ" sz="3200" dirty="0"/>
              <a:t>- aktualizovány jsou investiční priority, a to doplněním dodatkové tabulky nově zařazených projektových záměrů (OP PPR výzvy č. 36 a 37)</a:t>
            </a:r>
            <a:br>
              <a:rPr lang="cs-CZ" sz="3200" dirty="0"/>
            </a:br>
            <a:r>
              <a:rPr lang="cs-CZ" sz="3200" dirty="0">
                <a:solidFill>
                  <a:schemeClr val="accent1">
                    <a:lumMod val="50000"/>
                  </a:schemeClr>
                </a:solidFill>
              </a:rPr>
              <a:t>SR = způsobilost žádostí OP PPR (SR a RAP = stěžejní „živé“ dokumenty MAP/ finální MAP)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Smlouva o partnerství a spolupráci  </a:t>
            </a:r>
            <a:br>
              <a:rPr lang="cs-CZ" sz="3200" dirty="0"/>
            </a:br>
            <a:r>
              <a:rPr lang="cs-CZ" sz="3200" dirty="0"/>
              <a:t>Smlouva = jeden z povinných výstupů MAP / Dohoda o prioritách / Implementace MAP </a:t>
            </a:r>
            <a:br>
              <a:rPr lang="cs-CZ" sz="3200" dirty="0"/>
            </a:br>
            <a:r>
              <a:rPr lang="cs-CZ" sz="3200" dirty="0"/>
              <a:t>Funkční partnerství</a:t>
            </a:r>
            <a:br>
              <a:rPr lang="cs-CZ" sz="3200" dirty="0"/>
            </a:br>
            <a:r>
              <a:rPr lang="cs-CZ" sz="3200" dirty="0"/>
              <a:t>Vůle spolupracovat a rozvíjet spolupráci (ŘV, SR)</a:t>
            </a:r>
            <a:br>
              <a:rPr lang="cs-CZ" sz="3200" dirty="0"/>
            </a:br>
            <a:r>
              <a:rPr lang="cs-CZ" sz="3200" dirty="0">
                <a:solidFill>
                  <a:schemeClr val="tx2"/>
                </a:solidFill>
              </a:rPr>
              <a:t>Udržitelnost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GDPR</a:t>
            </a:r>
            <a:br>
              <a:rPr lang="cs-CZ" sz="3200" dirty="0"/>
            </a:br>
            <a:r>
              <a:rPr lang="cs-CZ" sz="2800" dirty="0"/>
              <a:t>Souhlas se zpracováním osobních údajů dle nařízení Evropského parlamentu a Rady EU 2016/679 ze dne 27. dubna 2016 o ochraně fyzických osob v souvislosti se zpracováním osobních údajů a o volném pohybu těchto údajů a o zrušení směrnice 95/46/ES (obecné nařízení o ochraně osobních údajů)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Co nás čeká? Finalizace? MAP II? </a:t>
            </a:r>
            <a:br>
              <a:rPr lang="cs-CZ" sz="3200" dirty="0"/>
            </a:br>
            <a:r>
              <a:rPr lang="cs-CZ" sz="3200" dirty="0"/>
              <a:t>Finalizace a ukončení projektu MAP I</a:t>
            </a:r>
            <a:br>
              <a:rPr lang="cs-CZ" sz="3200" dirty="0"/>
            </a:br>
            <a:r>
              <a:rPr lang="cs-CZ" sz="3200" dirty="0"/>
              <a:t>Ukončení projektu nemusí znamenat konec spolupráce</a:t>
            </a:r>
            <a:br>
              <a:rPr lang="cs-CZ" sz="3200" dirty="0"/>
            </a:br>
            <a:r>
              <a:rPr lang="cs-CZ" sz="3200" dirty="0">
                <a:solidFill>
                  <a:schemeClr val="tx2"/>
                </a:solidFill>
              </a:rPr>
              <a:t>Udržitelnost – bez / s projektem MAP II?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MAP – dosavadní zkušenost</a:t>
            </a:r>
            <a:br>
              <a:rPr lang="cs-CZ" sz="3200" dirty="0"/>
            </a:br>
            <a:r>
              <a:rPr lang="cs-CZ" sz="3200" dirty="0"/>
              <a:t>MAP </a:t>
            </a:r>
            <a:r>
              <a:rPr lang="cs-CZ" sz="2800" dirty="0"/>
              <a:t>– CZN 3 374 786 Kč</a:t>
            </a:r>
            <a:br>
              <a:rPr lang="cs-CZ" sz="2800" dirty="0"/>
            </a:br>
            <a:r>
              <a:rPr lang="cs-CZ" sz="2800" dirty="0"/>
              <a:t>	 (paušál 964 224 na aktivity MAP)</a:t>
            </a:r>
            <a:br>
              <a:rPr lang="cs-CZ" sz="2800" dirty="0"/>
            </a:br>
            <a:r>
              <a:rPr lang="cs-CZ" sz="2800" dirty="0"/>
              <a:t>Spolupráce, aktivity PS, konference, spol. vzdělávání, budování znalostních kapacit, sdílení, </a:t>
            </a:r>
            <a:r>
              <a:rPr lang="cs-CZ" sz="2800" dirty="0" err="1"/>
              <a:t>d</a:t>
            </a:r>
            <a:r>
              <a:rPr lang="cs-CZ" sz="2800" dirty="0"/>
              <a:t>. praxe, </a:t>
            </a:r>
            <a:r>
              <a:rPr lang="cs-CZ" sz="3100" b="1" dirty="0"/>
              <a:t>SR</a:t>
            </a:r>
            <a:r>
              <a:rPr lang="cs-CZ" sz="2800" dirty="0"/>
              <a:t>+RAP  </a:t>
            </a:r>
            <a:br>
              <a:rPr lang="cs-CZ" sz="2800" dirty="0"/>
            </a:br>
            <a:r>
              <a:rPr lang="cs-CZ" sz="2800" dirty="0"/>
              <a:t>	-umožnil </a:t>
            </a:r>
            <a:r>
              <a:rPr lang="cs-CZ" sz="2800" b="1" dirty="0"/>
              <a:t>účast na výzvách OP PPR</a:t>
            </a:r>
            <a:br>
              <a:rPr lang="cs-CZ" sz="2800" dirty="0"/>
            </a:br>
            <a:r>
              <a:rPr lang="cs-CZ" sz="2800" dirty="0"/>
              <a:t>	-</a:t>
            </a:r>
            <a:r>
              <a:rPr lang="cs-CZ" sz="2800" dirty="0" err="1"/>
              <a:t>Erasmus</a:t>
            </a:r>
            <a:r>
              <a:rPr lang="cs-CZ" sz="2800" dirty="0"/>
              <a:t> +</a:t>
            </a:r>
            <a:br>
              <a:rPr lang="cs-CZ" sz="2800" dirty="0"/>
            </a:br>
            <a:r>
              <a:rPr lang="cs-CZ" sz="2800" dirty="0"/>
              <a:t>	-komunikace se zřizovatelem</a:t>
            </a:r>
            <a:endParaRPr lang="en-US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MAP II pozitiva</a:t>
            </a:r>
            <a:br>
              <a:rPr lang="cs-CZ" sz="3200" dirty="0"/>
            </a:br>
            <a:r>
              <a:rPr lang="cs-CZ" sz="2800" dirty="0"/>
              <a:t>-návaznost na MAP I (přesah MAP I do MAP II)</a:t>
            </a:r>
            <a:br>
              <a:rPr lang="cs-CZ" sz="3200" dirty="0"/>
            </a:br>
            <a:r>
              <a:rPr lang="cs-CZ" sz="2800" dirty="0"/>
              <a:t>-podklad pro výzvy OP VVV (šablony II a III) a </a:t>
            </a:r>
            <a:r>
              <a:rPr lang="cs-CZ" sz="2800" b="1" dirty="0"/>
              <a:t>OP PPR </a:t>
            </a:r>
            <a:br>
              <a:rPr lang="cs-CZ" sz="2800" dirty="0"/>
            </a:br>
            <a:r>
              <a:rPr lang="cs-CZ" sz="2800" dirty="0"/>
              <a:t>-zavádění systémových řešení v území</a:t>
            </a:r>
            <a:br>
              <a:rPr lang="cs-CZ" sz="2800" dirty="0"/>
            </a:br>
            <a:r>
              <a:rPr lang="cs-CZ" sz="2800" dirty="0"/>
              <a:t>-PS financování (A. plán po roce 2020 – další zdroje)</a:t>
            </a:r>
            <a:br>
              <a:rPr lang="cs-CZ" sz="2800" dirty="0"/>
            </a:br>
            <a:r>
              <a:rPr lang="cs-CZ" sz="2800" dirty="0"/>
              <a:t>-alokace </a:t>
            </a:r>
            <a:r>
              <a:rPr lang="cs-CZ" sz="2800" b="1" dirty="0"/>
              <a:t>3</a:t>
            </a:r>
            <a:r>
              <a:rPr lang="cs-CZ" sz="2800" dirty="0"/>
              <a:t> miliardy Kč/</a:t>
            </a:r>
            <a:r>
              <a:rPr lang="cs-CZ" sz="2800" b="1" dirty="0"/>
              <a:t>3-9</a:t>
            </a:r>
            <a:r>
              <a:rPr lang="cs-CZ" sz="2800" dirty="0"/>
              <a:t> mil.na projekt (8mil.+100t /IZO)</a:t>
            </a:r>
            <a:br>
              <a:rPr lang="cs-CZ" sz="2800" dirty="0"/>
            </a:br>
            <a:r>
              <a:rPr lang="cs-CZ" sz="2800" dirty="0"/>
              <a:t>-paušál 40% (aktivity, KA4. Implementace)</a:t>
            </a:r>
            <a:endParaRPr lang="en-US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093296"/>
            <a:ext cx="7704856" cy="50405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Místní akční plán rozvoje vzdělávání na území MČ Praha 10, CZ.02.3.68/0.0/0.0/15_005/0004433 Příjemce dotace - Městská část Praha 10 </a:t>
            </a:r>
          </a:p>
          <a:p>
            <a:endParaRPr lang="en-US" dirty="0"/>
          </a:p>
        </p:txBody>
      </p:sp>
      <p:pic>
        <p:nvPicPr>
          <p:cNvPr id="4" name="Picture 2" descr="http://www.msmt.cz/uploads/OP_VVV/Pravidla_pro_publicitu/logolinky/Logolink_OP_VVV_hor_barva_c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2656"/>
            <a:ext cx="5570984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258</TotalTime>
  <Words>1249</Words>
  <Application>Microsoft Office PowerPoint</Application>
  <PresentationFormat>Předvádění na obrazovce (4:3)</PresentationFormat>
  <Paragraphs>65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Místní akční plán vzdělávání MAP rozvoje vzdělávání na území MČ Praha 10  Setkání Řídícího výboru 12.3.2018</vt:lpstr>
      <vt:lpstr>Hlavní body prezentace - MAP současný stav projektu  - Aktualizace Strategického rámce MAP - Smlouva o partnerství a spolupráci - GDPR - Co nás čeká? Finalizace? MAP II?  - MAP dosavadní zkušenost - Dotační příležitosti</vt:lpstr>
      <vt:lpstr>MAP současný stav projektu - Funkční partnerství i projekt, obsazeny PS - Výstupy Analytická část, SR, RAP, Implementace - Příprava aktualizace a finalizace MAP - Smysluplné aktivity, projekty - Dotace - potřeba užší spolupráce při využití výzev</vt:lpstr>
      <vt:lpstr>Aktualizace Strategického rámce MAP  - SR (úvod, priority a cíle, investiční priority) - aktualizovány jsou investiční priority, a to doplněním dodatkové tabulky nově zařazených projektových záměrů (OP PPR výzvy č. 36 a 37) SR = způsobilost žádostí OP PPR (SR a RAP = stěžejní „živé“ dokumenty MAP/ finální MAP)</vt:lpstr>
      <vt:lpstr>Smlouva o partnerství a spolupráci   Smlouva = jeden z povinných výstupů MAP / Dohoda o prioritách / Implementace MAP  Funkční partnerství Vůle spolupracovat a rozvíjet spolupráci (ŘV, SR) Udržitelnost</vt:lpstr>
      <vt:lpstr>GDPR Souhlas se zpracováním osobních údajů dle nařízení Evropského parlamentu a Rady EU 2016/679 ze dne 27. dubna 2016 o ochraně fyzických osob v souvislosti se zpracováním osobních údajů a o volném pohybu těchto údajů a o zrušení směrnice 95/46/ES (obecné nařízení o ochraně osobních údajů)</vt:lpstr>
      <vt:lpstr>Co nás čeká? Finalizace? MAP II?  Finalizace a ukončení projektu MAP I Ukončení projektu nemusí znamenat konec spolupráce Udržitelnost – bez / s projektem MAP II?</vt:lpstr>
      <vt:lpstr>MAP – dosavadní zkušenost MAP – CZN 3 374 786 Kč   (paušál 964 224 na aktivity MAP) Spolupráce, aktivity PS, konference, spol. vzdělávání, budování znalostních kapacit, sdílení, d. praxe, SR+RAP    -umožnil účast na výzvách OP PPR  -Erasmus +  -komunikace se zřizovatelem</vt:lpstr>
      <vt:lpstr>MAP II pozitiva -návaznost na MAP I (přesah MAP I do MAP II) -podklad pro výzvy OP VVV (šablony II a III) a OP PPR  -zavádění systémových řešení v území -PS financování (A. plán po roce 2020 – další zdroje) -alokace 3 miliardy Kč/3-9 mil.na projekt (8mil.+100t /IZO) -paušál 40% (aktivity, KA4. Implementace)</vt:lpstr>
      <vt:lpstr>MAP II rizika (A) Neúčast  - přerušení spolupráce   - neschopnost aktualizovat SR/RAP   - OP PPR ztráta způsobilosti(OP VVV?)   - přenesení části nákladů na inkluzi </vt:lpstr>
      <vt:lpstr>MAP II rizika (B) Účast  - projektová rizika (nezpůs.náklady atd.)  - vyšší nároky na administraci a realizaci  - vyšší alokace-více aktivit=riziko zahlcení Nutnost pečlivé volby vhodných aktivit přiměřeného rozsahu  </vt:lpstr>
      <vt:lpstr>Dotační tituly - příležitosti Podpora školství a vzdělávání na území hl. m. Prahy  -Operační program Životní prostředí  -Operační program Praha – pól růstu ČR  - Operační program Výzkum, vývoj a vzdělávání   - Erasmus +  </vt:lpstr>
      <vt:lpstr>  Děkuji za pozornost  Mgr. Petr Anděl, Ph.D.   12.3.2018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Anděl</dc:creator>
  <cp:lastModifiedBy>Luděk Doležal</cp:lastModifiedBy>
  <cp:revision>28</cp:revision>
  <dcterms:created xsi:type="dcterms:W3CDTF">2018-03-11T11:28:52Z</dcterms:created>
  <dcterms:modified xsi:type="dcterms:W3CDTF">2018-03-13T07:05:57Z</dcterms:modified>
</cp:coreProperties>
</file>