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849" r:id="rId6"/>
    <p:sldId id="261" r:id="rId7"/>
    <p:sldId id="3851" r:id="rId8"/>
    <p:sldId id="3852" r:id="rId9"/>
    <p:sldId id="3848" r:id="rId10"/>
    <p:sldId id="3847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4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uch\Downloads\Z&#225;pisy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buch\Downloads\Z&#225;pisy%20202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uch\Downloads\Z&#225;pisy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'model 25|26'!$A$3:$A$16</c:f>
              <c:strCache>
                <c:ptCount val="14"/>
                <c:pt idx="0">
                  <c:v>Solidarita</c:v>
                </c:pt>
                <c:pt idx="1">
                  <c:v>Břečťanová</c:v>
                </c:pt>
                <c:pt idx="2">
                  <c:v>Gutova</c:v>
                </c:pt>
                <c:pt idx="3">
                  <c:v>Hostýnská</c:v>
                </c:pt>
                <c:pt idx="4">
                  <c:v>Jakutská</c:v>
                </c:pt>
                <c:pt idx="5">
                  <c:v>Karla Čapka</c:v>
                </c:pt>
                <c:pt idx="6">
                  <c:v>Nad Vodovodem</c:v>
                </c:pt>
                <c:pt idx="7">
                  <c:v>Olešská</c:v>
                </c:pt>
                <c:pt idx="8">
                  <c:v>Švehlova</c:v>
                </c:pt>
                <c:pt idx="9">
                  <c:v>U Roháčových Kasáren</c:v>
                </c:pt>
                <c:pt idx="10">
                  <c:v>U Vršovického nádraží</c:v>
                </c:pt>
                <c:pt idx="11">
                  <c:v>V Olšinách </c:v>
                </c:pt>
                <c:pt idx="12">
                  <c:v>V Rybníčkách</c:v>
                </c:pt>
                <c:pt idx="13">
                  <c:v>Eden</c:v>
                </c:pt>
              </c:strCache>
            </c:strRef>
          </c:cat>
          <c:val>
            <c:numRef>
              <c:f>'model 25|26'!$I$3:$I$16</c:f>
              <c:numCache>
                <c:formatCode>0</c:formatCode>
                <c:ptCount val="14"/>
                <c:pt idx="0">
                  <c:v>76</c:v>
                </c:pt>
                <c:pt idx="1">
                  <c:v>111</c:v>
                </c:pt>
                <c:pt idx="2">
                  <c:v>93</c:v>
                </c:pt>
                <c:pt idx="3">
                  <c:v>121</c:v>
                </c:pt>
                <c:pt idx="4">
                  <c:v>67</c:v>
                </c:pt>
                <c:pt idx="5">
                  <c:v>102</c:v>
                </c:pt>
                <c:pt idx="6">
                  <c:v>102</c:v>
                </c:pt>
                <c:pt idx="7">
                  <c:v>66</c:v>
                </c:pt>
                <c:pt idx="8">
                  <c:v>120</c:v>
                </c:pt>
                <c:pt idx="9">
                  <c:v>75</c:v>
                </c:pt>
                <c:pt idx="10">
                  <c:v>110</c:v>
                </c:pt>
                <c:pt idx="11">
                  <c:v>34</c:v>
                </c:pt>
                <c:pt idx="12">
                  <c:v>60</c:v>
                </c:pt>
                <c:pt idx="1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17-4AD7-A65A-DA5DB4D74F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1"/>
        <c:overlap val="-27"/>
        <c:axId val="1348148239"/>
        <c:axId val="1348151119"/>
      </c:barChart>
      <c:catAx>
        <c:axId val="134814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48151119"/>
        <c:crosses val="autoZero"/>
        <c:auto val="1"/>
        <c:lblAlgn val="ctr"/>
        <c:lblOffset val="100"/>
        <c:noMultiLvlLbl val="0"/>
      </c:catAx>
      <c:valAx>
        <c:axId val="1348151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4814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800" dirty="0"/>
              <a:t>Počty dětí a</a:t>
            </a:r>
            <a:r>
              <a:rPr lang="cs-CZ" sz="1800" baseline="0" dirty="0"/>
              <a:t> kapacity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'model 25|26'!$I$2</c:f>
              <c:strCache>
                <c:ptCount val="1"/>
                <c:pt idx="0">
                  <c:v>Spádové děti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91440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'model 25|26'!$A$3:$A$16</c:f>
              <c:strCache>
                <c:ptCount val="14"/>
                <c:pt idx="0">
                  <c:v>Solidarita</c:v>
                </c:pt>
                <c:pt idx="1">
                  <c:v>Břečťanová</c:v>
                </c:pt>
                <c:pt idx="2">
                  <c:v>Gutova</c:v>
                </c:pt>
                <c:pt idx="3">
                  <c:v>Hostýnská</c:v>
                </c:pt>
                <c:pt idx="4">
                  <c:v>Jakutská</c:v>
                </c:pt>
                <c:pt idx="5">
                  <c:v>Karla Čapka</c:v>
                </c:pt>
                <c:pt idx="6">
                  <c:v>Nad Vodovodem</c:v>
                </c:pt>
                <c:pt idx="7">
                  <c:v>Olešská</c:v>
                </c:pt>
                <c:pt idx="8">
                  <c:v>Švehlova</c:v>
                </c:pt>
                <c:pt idx="9">
                  <c:v>U Roháčových Kasáren</c:v>
                </c:pt>
                <c:pt idx="10">
                  <c:v>U Vršovického nádraží</c:v>
                </c:pt>
                <c:pt idx="11">
                  <c:v>V Olšinách </c:v>
                </c:pt>
                <c:pt idx="12">
                  <c:v>V Rybníčkách</c:v>
                </c:pt>
                <c:pt idx="13">
                  <c:v>Eden</c:v>
                </c:pt>
              </c:strCache>
            </c:strRef>
          </c:cat>
          <c:val>
            <c:numRef>
              <c:f>'model 25|26'!$I$3:$I$16</c:f>
              <c:numCache>
                <c:formatCode>0</c:formatCode>
                <c:ptCount val="14"/>
                <c:pt idx="0">
                  <c:v>76</c:v>
                </c:pt>
                <c:pt idx="1">
                  <c:v>111</c:v>
                </c:pt>
                <c:pt idx="2">
                  <c:v>93</c:v>
                </c:pt>
                <c:pt idx="3">
                  <c:v>121</c:v>
                </c:pt>
                <c:pt idx="4">
                  <c:v>67</c:v>
                </c:pt>
                <c:pt idx="5">
                  <c:v>102</c:v>
                </c:pt>
                <c:pt idx="6">
                  <c:v>102</c:v>
                </c:pt>
                <c:pt idx="7">
                  <c:v>66</c:v>
                </c:pt>
                <c:pt idx="8">
                  <c:v>120</c:v>
                </c:pt>
                <c:pt idx="9">
                  <c:v>75</c:v>
                </c:pt>
                <c:pt idx="10">
                  <c:v>110</c:v>
                </c:pt>
                <c:pt idx="11">
                  <c:v>34</c:v>
                </c:pt>
                <c:pt idx="12">
                  <c:v>60</c:v>
                </c:pt>
                <c:pt idx="1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1-4DEB-9F06-726B8939A50F}"/>
            </c:ext>
          </c:extLst>
        </c:ser>
        <c:ser>
          <c:idx val="1"/>
          <c:order val="1"/>
          <c:tx>
            <c:strRef>
              <c:f>'model 25|26'!$J$2</c:f>
              <c:strCache>
                <c:ptCount val="1"/>
                <c:pt idx="0">
                  <c:v>Počet volných míst 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0364404294029787E-2"/>
                  <c:y val="-1.587221356973840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C1-4DEB-9F06-726B8939A5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'model 25|26'!$A$3:$A$16</c:f>
              <c:strCache>
                <c:ptCount val="14"/>
                <c:pt idx="0">
                  <c:v>Solidarita</c:v>
                </c:pt>
                <c:pt idx="1">
                  <c:v>Břečťanová</c:v>
                </c:pt>
                <c:pt idx="2">
                  <c:v>Gutova</c:v>
                </c:pt>
                <c:pt idx="3">
                  <c:v>Hostýnská</c:v>
                </c:pt>
                <c:pt idx="4">
                  <c:v>Jakutská</c:v>
                </c:pt>
                <c:pt idx="5">
                  <c:v>Karla Čapka</c:v>
                </c:pt>
                <c:pt idx="6">
                  <c:v>Nad Vodovodem</c:v>
                </c:pt>
                <c:pt idx="7">
                  <c:v>Olešská</c:v>
                </c:pt>
                <c:pt idx="8">
                  <c:v>Švehlova</c:v>
                </c:pt>
                <c:pt idx="9">
                  <c:v>U Roháčových Kasáren</c:v>
                </c:pt>
                <c:pt idx="10">
                  <c:v>U Vršovického nádraží</c:v>
                </c:pt>
                <c:pt idx="11">
                  <c:v>V Olšinách </c:v>
                </c:pt>
                <c:pt idx="12">
                  <c:v>V Rybníčkách</c:v>
                </c:pt>
                <c:pt idx="13">
                  <c:v>Eden</c:v>
                </c:pt>
              </c:strCache>
            </c:strRef>
          </c:cat>
          <c:val>
            <c:numRef>
              <c:f>'model 25|26'!$J$3:$J$16</c:f>
              <c:numCache>
                <c:formatCode>0</c:formatCode>
                <c:ptCount val="14"/>
                <c:pt idx="0">
                  <c:v>60</c:v>
                </c:pt>
                <c:pt idx="1">
                  <c:v>120</c:v>
                </c:pt>
                <c:pt idx="2">
                  <c:v>120</c:v>
                </c:pt>
                <c:pt idx="3">
                  <c:v>120</c:v>
                </c:pt>
                <c:pt idx="4">
                  <c:v>90</c:v>
                </c:pt>
                <c:pt idx="5">
                  <c:v>90</c:v>
                </c:pt>
                <c:pt idx="6">
                  <c:v>120</c:v>
                </c:pt>
                <c:pt idx="7">
                  <c:v>90</c:v>
                </c:pt>
                <c:pt idx="8">
                  <c:v>90</c:v>
                </c:pt>
                <c:pt idx="9">
                  <c:v>90</c:v>
                </c:pt>
                <c:pt idx="10">
                  <c:v>90</c:v>
                </c:pt>
                <c:pt idx="11">
                  <c:v>50</c:v>
                </c:pt>
                <c:pt idx="12">
                  <c:v>90</c:v>
                </c:pt>
                <c:pt idx="13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C1-4DEB-9F06-726B8939A5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339860240"/>
        <c:axId val="1378667599"/>
      </c:barChart>
      <c:catAx>
        <c:axId val="133986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78667599"/>
        <c:crosses val="autoZero"/>
        <c:auto val="1"/>
        <c:lblAlgn val="ctr"/>
        <c:lblOffset val="100"/>
        <c:noMultiLvlLbl val="0"/>
      </c:catAx>
      <c:valAx>
        <c:axId val="1378667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3986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Počet volných tříd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'model 25|26'!$H$2</c:f>
              <c:strCache>
                <c:ptCount val="1"/>
                <c:pt idx="0">
                  <c:v>volných tříd celkem **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'model 25|26'!$A$3:$A$16</c:f>
              <c:strCache>
                <c:ptCount val="14"/>
                <c:pt idx="0">
                  <c:v>Solidarita</c:v>
                </c:pt>
                <c:pt idx="1">
                  <c:v>Břečťanová</c:v>
                </c:pt>
                <c:pt idx="2">
                  <c:v>Gutova</c:v>
                </c:pt>
                <c:pt idx="3">
                  <c:v>Hostýnská</c:v>
                </c:pt>
                <c:pt idx="4">
                  <c:v>Jakutská</c:v>
                </c:pt>
                <c:pt idx="5">
                  <c:v>Karla Čapka</c:v>
                </c:pt>
                <c:pt idx="6">
                  <c:v>Nad Vodovodem</c:v>
                </c:pt>
                <c:pt idx="7">
                  <c:v>Olešská</c:v>
                </c:pt>
                <c:pt idx="8">
                  <c:v>Švehlova</c:v>
                </c:pt>
                <c:pt idx="9">
                  <c:v>U Roháčových Kasáren</c:v>
                </c:pt>
                <c:pt idx="10">
                  <c:v>U Vršovického nádraží</c:v>
                </c:pt>
                <c:pt idx="11">
                  <c:v>V Olšinách </c:v>
                </c:pt>
                <c:pt idx="12">
                  <c:v>V Rybníčkách</c:v>
                </c:pt>
                <c:pt idx="13">
                  <c:v>Eden</c:v>
                </c:pt>
              </c:strCache>
            </c:strRef>
          </c:cat>
          <c:val>
            <c:numRef>
              <c:f>'model 25|26'!$H$3:$H$16</c:f>
              <c:numCache>
                <c:formatCode>0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8-4234-8A8F-7B351DFA9D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2"/>
        <c:overlap val="8"/>
        <c:axId val="1329673712"/>
        <c:axId val="1329674672"/>
      </c:barChart>
      <c:catAx>
        <c:axId val="132967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29674672"/>
        <c:crosses val="autoZero"/>
        <c:auto val="1"/>
        <c:lblAlgn val="ctr"/>
        <c:lblOffset val="100"/>
        <c:noMultiLvlLbl val="0"/>
      </c:catAx>
      <c:valAx>
        <c:axId val="1329674672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296737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49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81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2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4474" y="2949739"/>
            <a:ext cx="6261291" cy="2396686"/>
          </a:xfrm>
          <a:noFill/>
        </p:spPr>
        <p:txBody>
          <a:bodyPr anchor="b"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Zápisy pro školní rok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2025/2026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F297F2-78DF-4222-E3D9-B949A2727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6502" y="6003961"/>
            <a:ext cx="2165498" cy="85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7" y="1119031"/>
            <a:ext cx="4384736" cy="4619938"/>
          </a:xfrm>
          <a:noFill/>
        </p:spPr>
        <p:txBody>
          <a:bodyPr>
            <a:no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Model pro rok 2025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8735-F1DC-1DE6-0A38-429B2F660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8" y="1703224"/>
            <a:ext cx="5552091" cy="4619938"/>
          </a:xfrm>
          <a:noFill/>
        </p:spPr>
        <p:txBody>
          <a:bodyPr>
            <a:normAutofit/>
          </a:bodyPr>
          <a:lstStyle/>
          <a:p>
            <a:pPr marL="228600" lvl="1" indent="-228600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Počet dětí nastupujících do 1. tříd vychází z dat z matriky v říjnu 2024 a výpisu z registru ministerstva vnitra ze září 2024</a:t>
            </a:r>
          </a:p>
          <a:p>
            <a:pPr marL="228600" lvl="1" indent="-228600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Kapacity jsou modelovány na základě výkazu M3 k 31. 9. 2024</a:t>
            </a:r>
          </a:p>
          <a:p>
            <a:pPr marL="228600" lvl="1" indent="-228600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Spádovost se řídí návrhem na změnu dle usnesení RMČ č.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0694/RMČ/2024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7EC13C1-A89C-EF48-A0E2-3B2FA4A2B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02" y="6003961"/>
            <a:ext cx="2165498" cy="85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F5E3-2B1C-7C0A-8581-67A9052D13AA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Počty spádových dětí do ZŠ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30A3E0A-F1D4-4F39-74B7-17266BF948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38099"/>
            <a:ext cx="3988981" cy="4284889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Spádové děti jsou jak děti vedené v matrice, tak cizinci s dočasnou ochranou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Díky mobilitě obyvatelstva v rámci Prahy 10 s největší pravděpodobností dojde do rozhodného období pro zápisy k drobným změnám rozložení dětí mezi školy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říjnu 2024 počítáme v modelu s celkovým počtem 1221 prvňáků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191EA755-2281-589F-3B4A-68190E6EF1F5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77030364"/>
              </p:ext>
            </p:extLst>
          </p:nvPr>
        </p:nvGraphicFramePr>
        <p:xfrm>
          <a:off x="5132831" y="1718561"/>
          <a:ext cx="5595420" cy="4284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99CCBFD-2EAD-E9FC-8461-C9DFEE4AA8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02" y="6003961"/>
            <a:ext cx="2165498" cy="85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67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AD2A439-07F2-C756-612E-6D5FA592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Srovnání kapacit s počty dětí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90730BF-031C-5679-C643-EC1B3DE9E0FF}"/>
              </a:ext>
            </a:extLst>
          </p:cNvPr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1677444708"/>
              </p:ext>
            </p:extLst>
          </p:nvPr>
        </p:nvGraphicFramePr>
        <p:xfrm>
          <a:off x="726643" y="1690689"/>
          <a:ext cx="6126739" cy="366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10432FF-581E-9CDC-6DEB-69408C232BA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8367848"/>
              </p:ext>
            </p:extLst>
          </p:nvPr>
        </p:nvGraphicFramePr>
        <p:xfrm>
          <a:off x="6853382" y="1690687"/>
          <a:ext cx="4157518" cy="366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52E102A-90AD-F6BA-E971-700B43A3C6AB}"/>
              </a:ext>
            </a:extLst>
          </p:cNvPr>
          <p:cNvSpPr txBox="1"/>
          <p:nvPr/>
        </p:nvSpPr>
        <p:spPr>
          <a:xfrm>
            <a:off x="3305061" y="5357956"/>
            <a:ext cx="6197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Kapacity jsou odvozeny z počtu volných tříd a předpokladu 30 dětí na třídu. Zde je nutné upozornit, že ne ve všech školách tohoto počtu bude možné dosáhnout.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75517D9-7F54-A30E-2F6C-B84B3B240D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02" y="6003961"/>
            <a:ext cx="2165498" cy="85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4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50EF-5F5A-C31C-24EA-DAF00BA5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Elektronizace</a:t>
            </a:r>
            <a:r>
              <a:rPr lang="cs-CZ" dirty="0"/>
              <a:t> zápisů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79271-2DD0-D421-A28A-FC91AFB07D9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školní rok spolupracuje OŠK se společností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RedWeb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 elektronizaci zápisů do základních škol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Sníží se administrativní náročnost pro ředitele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Jednodušší řešení duplicitních zápisů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Přehledné a aktuální statistiky pro zřizovatele</a:t>
            </a: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Financování aplikace je prostřednictvím programu podpory MHMP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715C464-02FD-8C75-780C-D511C9B6E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02" y="6003961"/>
            <a:ext cx="2165498" cy="85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60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0A76-B788-B363-104E-266B7C7F7208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r>
              <a:rPr lang="cs-CZ" dirty="0"/>
              <a:t>Přehled činností v souvislosti se zápisy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CED0EDCC-85D5-CA2A-DB01-7EE6385CB310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132177350"/>
              </p:ext>
            </p:extLst>
          </p:nvPr>
        </p:nvGraphicFramePr>
        <p:xfrm>
          <a:off x="838200" y="1690688"/>
          <a:ext cx="10637326" cy="483960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56366">
                  <a:extLst>
                    <a:ext uri="{9D8B030D-6E8A-4147-A177-3AD203B41FA5}">
                      <a16:colId xmlns:a16="http://schemas.microsoft.com/office/drawing/2014/main" val="10292200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2402947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60782415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48188283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6889417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8606019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2106430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7724422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99512816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86282659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48291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060717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020874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26137758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27357556"/>
                    </a:ext>
                  </a:extLst>
                </a:gridCol>
              </a:tblGrid>
              <a:tr h="4504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Úkol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prosinec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únor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březen 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duben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květen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červen</a:t>
                      </a:r>
                      <a:endParaRPr lang="cs-CZ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676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testovací verze el. zápisů Praha 10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0173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vytváření dokumentů pro správní řízení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86801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zpuštění webu k el. zápisům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12742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k aplikaci 1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9820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k aplikaci 2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397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spuštění generování žádostí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81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Zápisy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 3.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9710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Správní řízení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2387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 o výjimku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4064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spádové děti dle matriky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srovnávací</a:t>
                      </a:r>
                      <a:endParaRPr lang="cs-CZ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srovnávací</a:t>
                      </a:r>
                      <a:endParaRPr lang="cs-CZ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zápisy</a:t>
                      </a:r>
                      <a:endParaRPr lang="cs-CZ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5374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příprava průvodce pro rodiče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8207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zveřejnění průvodce</a:t>
                      </a:r>
                      <a:endParaRPr lang="cs-C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854522"/>
                  </a:ext>
                </a:extLst>
              </a:tr>
            </a:tbl>
          </a:graphicData>
        </a:graphic>
      </p:graphicFrame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5B91DC0-D135-FE8C-A682-F0C2769B37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02" y="0"/>
            <a:ext cx="2165498" cy="85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C361-0D7A-DC05-86B5-6DD77D322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034799"/>
            <a:ext cx="5140658" cy="1845545"/>
          </a:xfrm>
          <a:noFill/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A82B65-53EB-4C72-7F75-D70B37F99E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6502" y="6003961"/>
            <a:ext cx="2165498" cy="85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848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30005B-6102-4F3C-A26F-485DF1BF9717}">
  <ds:schemaRefs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16c05727-aa75-4e4a-9b5f-8a80a1165891"/>
    <ds:schemaRef ds:uri="http://purl.org/dc/elements/1.1/"/>
    <ds:schemaRef ds:uri="http://schemas.microsoft.com/office/2006/metadata/properties"/>
    <ds:schemaRef ds:uri="230e9df3-be65-4c73-a93b-d1236ebd677e"/>
    <ds:schemaRef ds:uri="http://schemas.microsoft.com/office/infopath/2007/PartnerControls"/>
    <ds:schemaRef ds:uri="71af3243-3dd4-4a8d-8c0d-dd76da1f02a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{2D3E597B-1BD5-4434-8758-AD4EC700C610}tf78504181_win32</Template>
  <TotalTime>111</TotalTime>
  <Words>430</Words>
  <Application>Microsoft Office PowerPoint</Application>
  <PresentationFormat>Širokoúhlá obrazovka</PresentationFormat>
  <Paragraphs>210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Aptos</vt:lpstr>
      <vt:lpstr>Arial</vt:lpstr>
      <vt:lpstr>Avenir Next LT Pro</vt:lpstr>
      <vt:lpstr>Avenir Next LT Pro Light</vt:lpstr>
      <vt:lpstr>Calibri</vt:lpstr>
      <vt:lpstr>Tw Cen MT</vt:lpstr>
      <vt:lpstr>Custom</vt:lpstr>
      <vt:lpstr>Zápisy pro školní rok  2025/2026</vt:lpstr>
      <vt:lpstr>Model pro rok 2025</vt:lpstr>
      <vt:lpstr>Počty spádových dětí do ZŠ</vt:lpstr>
      <vt:lpstr>Srovnání kapacit s počty dětí</vt:lpstr>
      <vt:lpstr>Elektronizace zápisů </vt:lpstr>
      <vt:lpstr>Přehled činností v souvislosti se zápisy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Michaela Buchníčková</dc:creator>
  <cp:lastModifiedBy>Koš David (ÚMČ Praha 10)</cp:lastModifiedBy>
  <cp:revision>3</cp:revision>
  <cp:lastPrinted>2025-05-21T14:51:40Z</cp:lastPrinted>
  <dcterms:created xsi:type="dcterms:W3CDTF">2024-12-18T22:19:26Z</dcterms:created>
  <dcterms:modified xsi:type="dcterms:W3CDTF">2025-05-21T14:52:05Z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